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1" r:id="rId3"/>
    <p:sldId id="272" r:id="rId4"/>
  </p:sldIdLst>
  <p:sldSz cx="18288000" cy="13716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AF57"/>
    <a:srgbClr val="F2A46F"/>
    <a:srgbClr val="F4FAF0"/>
    <a:srgbClr val="ECF7E5"/>
    <a:srgbClr val="FFC000"/>
    <a:srgbClr val="F6FBF3"/>
    <a:srgbClr val="EEF7E9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8" autoAdjust="0"/>
  </p:normalViewPr>
  <p:slideViewPr>
    <p:cSldViewPr snapToGrid="0">
      <p:cViewPr varScale="1">
        <p:scale>
          <a:sx n="42" d="100"/>
          <a:sy n="42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7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8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94B5-9F01-4DE4-92F1-DE7AB33D2A5C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978F-24CB-48DC-A32A-752A3650D2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hyperlink" Target="https://linktr.ee/SortieDeBanque" TargetMode="External"/><Relationship Id="rId26" Type="http://schemas.openxmlformats.org/officeDocument/2006/relationships/image" Target="../media/image13.png"/><Relationship Id="rId39" Type="http://schemas.openxmlformats.org/officeDocument/2006/relationships/image" Target="../media/image19.png"/><Relationship Id="rId21" Type="http://schemas.microsoft.com/office/2007/relationships/hdphoto" Target="../media/hdphoto5.wdp"/><Relationship Id="rId34" Type="http://schemas.openxmlformats.org/officeDocument/2006/relationships/hyperlink" Target="https://bitrequest.io/" TargetMode="External"/><Relationship Id="rId42" Type="http://schemas.openxmlformats.org/officeDocument/2006/relationships/image" Target="../media/image21.png"/><Relationship Id="rId47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hyperlink" Target="https://www.youtube.com/live/hESmJ9Amq7w?feature=shared&amp;t=2485" TargetMode="External"/><Relationship Id="rId29" Type="http://schemas.openxmlformats.org/officeDocument/2006/relationships/image" Target="../media/image15.png"/><Relationship Id="rId11" Type="http://schemas.openxmlformats.org/officeDocument/2006/relationships/hyperlink" Target="https://btcmap.org/add-location" TargetMode="External"/><Relationship Id="rId24" Type="http://schemas.openxmlformats.org/officeDocument/2006/relationships/image" Target="../media/image12.png"/><Relationship Id="rId32" Type="http://schemas.microsoft.com/office/2007/relationships/hdphoto" Target="../media/hdphoto9.wdp"/><Relationship Id="rId37" Type="http://schemas.openxmlformats.org/officeDocument/2006/relationships/image" Target="../media/image18.png"/><Relationship Id="rId40" Type="http://schemas.openxmlformats.org/officeDocument/2006/relationships/image" Target="../media/image20.png"/><Relationship Id="rId45" Type="http://schemas.microsoft.com/office/2007/relationships/hdphoto" Target="../media/hdphoto11.wdp"/><Relationship Id="rId5" Type="http://schemas.microsoft.com/office/2007/relationships/hdphoto" Target="../media/hdphoto2.wdp"/><Relationship Id="rId15" Type="http://schemas.microsoft.com/office/2007/relationships/hdphoto" Target="../media/hdphoto4.wdp"/><Relationship Id="rId23" Type="http://schemas.microsoft.com/office/2007/relationships/hdphoto" Target="../media/hdphoto6.wdp"/><Relationship Id="rId28" Type="http://schemas.openxmlformats.org/officeDocument/2006/relationships/hyperlink" Target="https://www.getmonero.org/downloads/" TargetMode="External"/><Relationship Id="rId36" Type="http://schemas.openxmlformats.org/officeDocument/2006/relationships/hyperlink" Target="https://umbrel.com/" TargetMode="External"/><Relationship Id="rId49" Type="http://schemas.microsoft.com/office/2007/relationships/hdphoto" Target="../media/hdphoto12.wdp"/><Relationship Id="rId10" Type="http://schemas.openxmlformats.org/officeDocument/2006/relationships/hyperlink" Target="https://github.com/Unbanked0/Sortie_De_Banque/tree/main/Logos" TargetMode="External"/><Relationship Id="rId19" Type="http://schemas.openxmlformats.org/officeDocument/2006/relationships/image" Target="../media/image9.png"/><Relationship Id="rId31" Type="http://schemas.openxmlformats.org/officeDocument/2006/relationships/image" Target="../media/image16.png"/><Relationship Id="rId44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14.png"/><Relationship Id="rId30" Type="http://schemas.microsoft.com/office/2007/relationships/hdphoto" Target="../media/hdphoto8.wdp"/><Relationship Id="rId35" Type="http://schemas.openxmlformats.org/officeDocument/2006/relationships/hyperlink" Target="https://docs.btcpayserver.org/" TargetMode="External"/><Relationship Id="rId43" Type="http://schemas.openxmlformats.org/officeDocument/2006/relationships/image" Target="../media/image22.png"/><Relationship Id="rId48" Type="http://schemas.openxmlformats.org/officeDocument/2006/relationships/image" Target="../media/image26.png"/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12" Type="http://schemas.openxmlformats.org/officeDocument/2006/relationships/hyperlink" Target="https://btcmap.org/map#6/46.92776/2.08740" TargetMode="External"/><Relationship Id="rId17" Type="http://schemas.openxmlformats.org/officeDocument/2006/relationships/image" Target="../media/image8.png"/><Relationship Id="rId25" Type="http://schemas.microsoft.com/office/2007/relationships/hdphoto" Target="../media/hdphoto7.wdp"/><Relationship Id="rId33" Type="http://schemas.openxmlformats.org/officeDocument/2006/relationships/image" Target="../media/image17.png"/><Relationship Id="rId38" Type="http://schemas.microsoft.com/office/2007/relationships/hdphoto" Target="../media/hdphoto10.wdp"/><Relationship Id="rId46" Type="http://schemas.openxmlformats.org/officeDocument/2006/relationships/image" Target="../media/image24.jpeg"/><Relationship Id="rId20" Type="http://schemas.openxmlformats.org/officeDocument/2006/relationships/image" Target="../media/image10.png"/><Relationship Id="rId41" Type="http://schemas.openxmlformats.org/officeDocument/2006/relationships/hyperlink" Target="https://www.bitrequest.io/brewery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5.png"/><Relationship Id="rId18" Type="http://schemas.microsoft.com/office/2007/relationships/hdphoto" Target="../media/hdphoto8.wdp"/><Relationship Id="rId26" Type="http://schemas.openxmlformats.org/officeDocument/2006/relationships/image" Target="../media/image40.png"/><Relationship Id="rId3" Type="http://schemas.openxmlformats.org/officeDocument/2006/relationships/image" Target="../media/image28.svg"/><Relationship Id="rId21" Type="http://schemas.openxmlformats.org/officeDocument/2006/relationships/image" Target="../media/image36.png"/><Relationship Id="rId7" Type="http://schemas.openxmlformats.org/officeDocument/2006/relationships/image" Target="../media/image31.png"/><Relationship Id="rId12" Type="http://schemas.microsoft.com/office/2007/relationships/hdphoto" Target="../media/hdphoto14.wdp"/><Relationship Id="rId17" Type="http://schemas.openxmlformats.org/officeDocument/2006/relationships/image" Target="../media/image15.png"/><Relationship Id="rId25" Type="http://schemas.openxmlformats.org/officeDocument/2006/relationships/hyperlink" Target="https://youtu.be/e7dywiZIpWg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hyperlink" Target="https://bitinfocharts.com/comparison/monero-transactionfees.html#3y" TargetMode="External"/><Relationship Id="rId23" Type="http://schemas.openxmlformats.org/officeDocument/2006/relationships/image" Target="../media/image38.png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image" Target="../media/image19.png"/><Relationship Id="rId4" Type="http://schemas.openxmlformats.org/officeDocument/2006/relationships/hyperlink" Target="https://youtu.be/0PeJSxvRHZw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ycharts.com/indicators/bitcoin_average_transaction_fee" TargetMode="External"/><Relationship Id="rId22" Type="http://schemas.openxmlformats.org/officeDocument/2006/relationships/image" Target="../media/image37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B1F3-B3F8-7324-BD4A-E9D96D25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7470AC0C-44B2-124A-FDD6-8A950515547B}"/>
              </a:ext>
            </a:extLst>
          </p:cNvPr>
          <p:cNvSpPr/>
          <p:nvPr/>
        </p:nvSpPr>
        <p:spPr>
          <a:xfrm>
            <a:off x="329415" y="98516"/>
            <a:ext cx="5685785" cy="7375666"/>
          </a:xfrm>
          <a:prstGeom prst="roundRect">
            <a:avLst>
              <a:gd name="adj" fmla="val 4689"/>
            </a:avLst>
          </a:prstGeom>
          <a:solidFill>
            <a:srgbClr val="F4FAF0">
              <a:alpha val="80392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2FEC617-4DC9-0128-0679-660F4323CD3A}"/>
              </a:ext>
            </a:extLst>
          </p:cNvPr>
          <p:cNvSpPr txBox="1"/>
          <p:nvPr/>
        </p:nvSpPr>
        <p:spPr>
          <a:xfrm>
            <a:off x="451606" y="153173"/>
            <a:ext cx="59227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500" b="1" dirty="0">
                <a:solidFill>
                  <a:schemeClr val="accent2"/>
                </a:solidFill>
              </a:rPr>
              <a:t>...et le terminal de paiement </a:t>
            </a:r>
            <a:br>
              <a:rPr lang="fr-FR" sz="3600" b="1" dirty="0">
                <a:solidFill>
                  <a:schemeClr val="accent2"/>
                </a:solidFill>
              </a:rPr>
            </a:br>
            <a:r>
              <a:rPr kumimoji="0" lang="fr-FR" sz="21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 fois les 2 portefeuilles créés sur </a:t>
            </a:r>
            <a:r>
              <a:rPr kumimoji="0" lang="fr-FR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CakeWallet</a:t>
            </a:r>
            <a:endParaRPr lang="en-US" sz="2100" b="1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EE8632-F2C6-F16F-275B-49001BE071DF}"/>
              </a:ext>
            </a:extLst>
          </p:cNvPr>
          <p:cNvSpPr>
            <a:spLocks/>
          </p:cNvSpPr>
          <p:nvPr/>
        </p:nvSpPr>
        <p:spPr>
          <a:xfrm>
            <a:off x="12204920" y="0"/>
            <a:ext cx="6078338" cy="1371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solidFill>
                  <a:schemeClr val="bg1"/>
                </a:solidFill>
              </a:rPr>
              <a:t>o</a:t>
            </a:r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D365523-E694-FFE7-A70C-9AAA0CD52C9A}"/>
              </a:ext>
            </a:extLst>
          </p:cNvPr>
          <p:cNvCxnSpPr/>
          <p:nvPr/>
        </p:nvCxnSpPr>
        <p:spPr>
          <a:xfrm>
            <a:off x="6085222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25BF0BE-149C-6C43-A58A-ACCB264B0B2F}"/>
              </a:ext>
            </a:extLst>
          </p:cNvPr>
          <p:cNvSpPr txBox="1"/>
          <p:nvPr/>
        </p:nvSpPr>
        <p:spPr>
          <a:xfrm>
            <a:off x="6272534" y="219277"/>
            <a:ext cx="56847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Félicitations !</a:t>
            </a:r>
            <a:br>
              <a:rPr lang="fr-FR" sz="3800" b="1" dirty="0">
                <a:solidFill>
                  <a:schemeClr val="accent2"/>
                </a:solidFill>
              </a:rPr>
            </a:br>
            <a:r>
              <a:rPr lang="fr-FR" sz="3200" b="1" dirty="0">
                <a:solidFill>
                  <a:schemeClr val="accent2"/>
                </a:solidFill>
              </a:rPr>
              <a:t>Vous êtes maintenant prêts à accueillir de nouveaux clients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27DEBD-5A26-4C72-20AE-27EAA7991EB5}"/>
              </a:ext>
            </a:extLst>
          </p:cNvPr>
          <p:cNvSpPr txBox="1"/>
          <p:nvPr/>
        </p:nvSpPr>
        <p:spPr>
          <a:xfrm>
            <a:off x="13194291" y="3772959"/>
            <a:ext cx="45995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>
                <a:solidFill>
                  <a:schemeClr val="bg1"/>
                </a:solidFill>
              </a:rPr>
              <a:t>pour les </a:t>
            </a:r>
            <a:r>
              <a:rPr lang="fr-FR" sz="4400" b="1" dirty="0">
                <a:solidFill>
                  <a:schemeClr val="bg1"/>
                </a:solidFill>
              </a:rPr>
              <a:t>professionnels </a:t>
            </a:r>
            <a:r>
              <a:rPr lang="fr-FR" sz="3200" b="1" dirty="0">
                <a:solidFill>
                  <a:schemeClr val="bg1"/>
                </a:solidFill>
              </a:rPr>
              <a:t>(commerçants,</a:t>
            </a:r>
            <a:br>
              <a:rPr lang="fr-FR" sz="3200" b="1" dirty="0">
                <a:solidFill>
                  <a:schemeClr val="bg1"/>
                </a:solidFill>
              </a:rPr>
            </a:br>
            <a:r>
              <a:rPr lang="fr-FR" sz="3200" b="1" dirty="0">
                <a:solidFill>
                  <a:schemeClr val="bg1"/>
                </a:solidFill>
              </a:rPr>
              <a:t>services en ligne..)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3FAECA-9050-611A-D2CE-886F3B65BE28}"/>
              </a:ext>
            </a:extLst>
          </p:cNvPr>
          <p:cNvSpPr txBox="1"/>
          <p:nvPr/>
        </p:nvSpPr>
        <p:spPr>
          <a:xfrm>
            <a:off x="12352907" y="12790978"/>
            <a:ext cx="99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P0</a:t>
            </a:r>
            <a:endParaRPr lang="en-US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7A956C-A285-BDE8-0E53-E893E007D990}"/>
              </a:ext>
            </a:extLst>
          </p:cNvPr>
          <p:cNvSpPr txBox="1"/>
          <p:nvPr/>
        </p:nvSpPr>
        <p:spPr>
          <a:xfrm>
            <a:off x="6027734" y="13273216"/>
            <a:ext cx="74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p.5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C1F7A89-9480-5E1B-9F99-C20B8820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41" b="99666" l="32193" r="36321">
                        <a14:foregroundMark x1="34080" y1="23411" x2="34018" y2="31050"/>
                        <a14:foregroundMark x1="34080" y1="43813" x2="34552" y2="70903"/>
                        <a14:foregroundMark x1="34788" y1="73579" x2="33962" y2="94649"/>
                        <a14:foregroundMark x1="34906" y1="93311" x2="34552" y2="97492"/>
                        <a14:foregroundMark x1="34457" y1="40887" x2="34434" y2="41472"/>
                        <a14:foregroundMark x1="34434" y1="41472" x2="34434" y2="41472"/>
                        <a14:foregroundMark x1="35974" y1="29476" x2="36203" y2="26756"/>
                        <a14:foregroundMark x1="34906" y1="42140" x2="35024" y2="40742"/>
                        <a14:foregroundMark x1="35377" y1="74247" x2="36321" y2="68896"/>
                        <a14:foregroundMark x1="35731" y1="83779" x2="35731" y2="95987"/>
                        <a14:foregroundMark x1="35613" y1="93645" x2="35613" y2="99666"/>
                        <a14:foregroundMark x1="36085" y1="31438" x2="35967" y2="32274"/>
                        <a14:foregroundMark x1="35731" y1="31605" x2="35731" y2="32609"/>
                        <a14:backgroundMark x1="34537" y1="32609" x2="34316" y2="37458"/>
                        <a14:backgroundMark x1="34198" y1="35953" x2="34198" y2="40301"/>
                        <a14:backgroundMark x1="34552" y1="38963" x2="34788" y2="40803"/>
                      </a14:backgroundRemoval>
                    </a14:imgEffect>
                  </a14:imgLayer>
                </a14:imgProps>
              </a:ext>
            </a:extLst>
          </a:blip>
          <a:srcRect l="32382" t="14254" r="64462"/>
          <a:stretch/>
        </p:blipFill>
        <p:spPr>
          <a:xfrm>
            <a:off x="5576019" y="3272420"/>
            <a:ext cx="496333" cy="9509975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F03CC54-2EAB-04BE-CE59-E43B3CA4E8D9}"/>
              </a:ext>
            </a:extLst>
          </p:cNvPr>
          <p:cNvSpPr/>
          <p:nvPr/>
        </p:nvSpPr>
        <p:spPr>
          <a:xfrm>
            <a:off x="6848032" y="2589212"/>
            <a:ext cx="4960195" cy="7985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Ajoutez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un </a:t>
            </a:r>
            <a:r>
              <a:rPr 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logo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"Bitcoin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accepté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ici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"</a:t>
            </a: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18BE82-E20A-D815-5F42-70DF7FF72120}"/>
              </a:ext>
            </a:extLst>
          </p:cNvPr>
          <p:cNvSpPr/>
          <p:nvPr/>
        </p:nvSpPr>
        <p:spPr>
          <a:xfrm>
            <a:off x="6416119" y="2585524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0E0F91-DD1D-6F32-46D5-BB9B30F4208E}"/>
              </a:ext>
            </a:extLst>
          </p:cNvPr>
          <p:cNvSpPr txBox="1"/>
          <p:nvPr/>
        </p:nvSpPr>
        <p:spPr>
          <a:xfrm>
            <a:off x="-17450" y="13256372"/>
            <a:ext cx="72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p.4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C43A2F7-ACDD-5EDD-4DC1-756ACE5CCD8D}"/>
              </a:ext>
            </a:extLst>
          </p:cNvPr>
          <p:cNvGrpSpPr/>
          <p:nvPr/>
        </p:nvGrpSpPr>
        <p:grpSpPr>
          <a:xfrm>
            <a:off x="12211334" y="6269544"/>
            <a:ext cx="6084000" cy="4320000"/>
            <a:chOff x="12268200" y="8080519"/>
            <a:chExt cx="6019800" cy="3989024"/>
          </a:xfrm>
        </p:grpSpPr>
        <p:pic>
          <p:nvPicPr>
            <p:cNvPr id="14" name="Picture 10" descr="Bitcoinist - BitPay : A Crypto Wallet For JPMorgan? Yes, America's Biggest Bank Doesn't ...">
              <a:extLst>
                <a:ext uri="{FF2B5EF4-FFF2-40B4-BE49-F238E27FC236}">
                  <a16:creationId xmlns:a16="http://schemas.microsoft.com/office/drawing/2014/main" id="{65166461-18E9-F44A-B392-DAD1FAE4F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8200" y="8080519"/>
              <a:ext cx="6019800" cy="398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QuickBooks : How to accept Bitcoin payments: A guide for small businesses ...">
              <a:extLst>
                <a:ext uri="{FF2B5EF4-FFF2-40B4-BE49-F238E27FC236}">
                  <a16:creationId xmlns:a16="http://schemas.microsoft.com/office/drawing/2014/main" id="{134B75F1-A739-8755-B48F-F5E0E3F43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16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6" t="18293" r="60612" b="57320"/>
            <a:stretch/>
          </p:blipFill>
          <p:spPr bwMode="auto">
            <a:xfrm rot="21180113">
              <a:off x="14585674" y="9059010"/>
              <a:ext cx="973067" cy="858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41BA611-FEF5-1E39-7D45-12A6E359400F}"/>
              </a:ext>
            </a:extLst>
          </p:cNvPr>
          <p:cNvSpPr txBox="1"/>
          <p:nvPr/>
        </p:nvSpPr>
        <p:spPr>
          <a:xfrm>
            <a:off x="12850229" y="10910140"/>
            <a:ext cx="493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Moyen d'échange citoyen et souverain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9" name="Picture 6" descr="bitcoin logo png, bitcoin icône transparent png 19767929 PNG">
            <a:extLst>
              <a:ext uri="{FF2B5EF4-FFF2-40B4-BE49-F238E27FC236}">
                <a16:creationId xmlns:a16="http://schemas.microsoft.com/office/drawing/2014/main" id="{F6ECA0A3-07EF-768B-4A31-D381019BB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9" t="24846" r="10764" b="53934"/>
          <a:stretch/>
        </p:blipFill>
        <p:spPr bwMode="auto">
          <a:xfrm>
            <a:off x="14011303" y="1308964"/>
            <a:ext cx="3391985" cy="12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75753B22-ED25-F385-AB28-DBA911CBFAD6}"/>
              </a:ext>
            </a:extLst>
          </p:cNvPr>
          <p:cNvSpPr txBox="1"/>
          <p:nvPr/>
        </p:nvSpPr>
        <p:spPr>
          <a:xfrm>
            <a:off x="16360149" y="12699032"/>
            <a:ext cx="132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solidFill>
                  <a:schemeClr val="bg1"/>
                </a:solidFill>
              </a:rPr>
              <a:t>2024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Lune 42">
            <a:extLst>
              <a:ext uri="{FF2B5EF4-FFF2-40B4-BE49-F238E27FC236}">
                <a16:creationId xmlns:a16="http://schemas.microsoft.com/office/drawing/2014/main" id="{48565722-809D-5A46-F800-671F72D7A6BF}"/>
              </a:ext>
            </a:extLst>
          </p:cNvPr>
          <p:cNvSpPr/>
          <p:nvPr/>
        </p:nvSpPr>
        <p:spPr>
          <a:xfrm rot="7420134">
            <a:off x="14224571" y="-3496885"/>
            <a:ext cx="5257978" cy="892411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DD660E2B-1917-63F3-AC25-FBE1890367D3}"/>
              </a:ext>
            </a:extLst>
          </p:cNvPr>
          <p:cNvSpPr/>
          <p:nvPr/>
        </p:nvSpPr>
        <p:spPr>
          <a:xfrm>
            <a:off x="14098591" y="2764188"/>
            <a:ext cx="3100833" cy="508232"/>
          </a:xfrm>
          <a:custGeom>
            <a:avLst/>
            <a:gdLst>
              <a:gd name="connsiteX0" fmla="*/ 3348817 w 4609796"/>
              <a:gd name="connsiteY0" fmla="*/ 140880 h 755554"/>
              <a:gd name="connsiteX1" fmla="*/ 3348817 w 4609796"/>
              <a:gd name="connsiteY1" fmla="*/ 295424 h 755554"/>
              <a:gd name="connsiteX2" fmla="*/ 3529469 w 4609796"/>
              <a:gd name="connsiteY2" fmla="*/ 295424 h 755554"/>
              <a:gd name="connsiteX3" fmla="*/ 3600927 w 4609796"/>
              <a:gd name="connsiteY3" fmla="*/ 277373 h 755554"/>
              <a:gd name="connsiteX4" fmla="*/ 3626684 w 4609796"/>
              <a:gd name="connsiteY4" fmla="*/ 217966 h 755554"/>
              <a:gd name="connsiteX5" fmla="*/ 3613887 w 4609796"/>
              <a:gd name="connsiteY5" fmla="*/ 175044 h 755554"/>
              <a:gd name="connsiteX6" fmla="*/ 3579559 w 4609796"/>
              <a:gd name="connsiteY6" fmla="*/ 148937 h 755554"/>
              <a:gd name="connsiteX7" fmla="*/ 3523865 w 4609796"/>
              <a:gd name="connsiteY7" fmla="*/ 140880 h 755554"/>
              <a:gd name="connsiteX8" fmla="*/ 4236208 w 4609796"/>
              <a:gd name="connsiteY8" fmla="*/ 134062 h 755554"/>
              <a:gd name="connsiteX9" fmla="*/ 4068446 w 4609796"/>
              <a:gd name="connsiteY9" fmla="*/ 203511 h 755554"/>
              <a:gd name="connsiteX10" fmla="*/ 4000351 w 4609796"/>
              <a:gd name="connsiteY10" fmla="*/ 379959 h 755554"/>
              <a:gd name="connsiteX11" fmla="*/ 4085960 w 4609796"/>
              <a:gd name="connsiteY11" fmla="*/ 568738 h 755554"/>
              <a:gd name="connsiteX12" fmla="*/ 4238520 w 4609796"/>
              <a:gd name="connsiteY12" fmla="*/ 623008 h 755554"/>
              <a:gd name="connsiteX13" fmla="*/ 4404297 w 4609796"/>
              <a:gd name="connsiteY13" fmla="*/ 552718 h 755554"/>
              <a:gd name="connsiteX14" fmla="*/ 4472905 w 4609796"/>
              <a:gd name="connsiteY14" fmla="*/ 379119 h 755554"/>
              <a:gd name="connsiteX15" fmla="*/ 4403807 w 4609796"/>
              <a:gd name="connsiteY15" fmla="*/ 205169 h 755554"/>
              <a:gd name="connsiteX16" fmla="*/ 4236208 w 4609796"/>
              <a:gd name="connsiteY16" fmla="*/ 134062 h 755554"/>
              <a:gd name="connsiteX17" fmla="*/ 1315696 w 4609796"/>
              <a:gd name="connsiteY17" fmla="*/ 134062 h 755554"/>
              <a:gd name="connsiteX18" fmla="*/ 1147934 w 4609796"/>
              <a:gd name="connsiteY18" fmla="*/ 203511 h 755554"/>
              <a:gd name="connsiteX19" fmla="*/ 1079839 w 4609796"/>
              <a:gd name="connsiteY19" fmla="*/ 379959 h 755554"/>
              <a:gd name="connsiteX20" fmla="*/ 1165448 w 4609796"/>
              <a:gd name="connsiteY20" fmla="*/ 568738 h 755554"/>
              <a:gd name="connsiteX21" fmla="*/ 1318008 w 4609796"/>
              <a:gd name="connsiteY21" fmla="*/ 623008 h 755554"/>
              <a:gd name="connsiteX22" fmla="*/ 1483785 w 4609796"/>
              <a:gd name="connsiteY22" fmla="*/ 552718 h 755554"/>
              <a:gd name="connsiteX23" fmla="*/ 1552393 w 4609796"/>
              <a:gd name="connsiteY23" fmla="*/ 379119 h 755554"/>
              <a:gd name="connsiteX24" fmla="*/ 1483295 w 4609796"/>
              <a:gd name="connsiteY24" fmla="*/ 205169 h 755554"/>
              <a:gd name="connsiteX25" fmla="*/ 1315696 w 4609796"/>
              <a:gd name="connsiteY25" fmla="*/ 134062 h 755554"/>
              <a:gd name="connsiteX26" fmla="*/ 3205131 w 4609796"/>
              <a:gd name="connsiteY26" fmla="*/ 184 h 755554"/>
              <a:gd name="connsiteX27" fmla="*/ 3469687 w 4609796"/>
              <a:gd name="connsiteY27" fmla="*/ 184 h 755554"/>
              <a:gd name="connsiteX28" fmla="*/ 3648075 w 4609796"/>
              <a:gd name="connsiteY28" fmla="*/ 22602 h 755554"/>
              <a:gd name="connsiteX29" fmla="*/ 3733567 w 4609796"/>
              <a:gd name="connsiteY29" fmla="*/ 96721 h 755554"/>
              <a:gd name="connsiteX30" fmla="*/ 3765816 w 4609796"/>
              <a:gd name="connsiteY30" fmla="*/ 219390 h 755554"/>
              <a:gd name="connsiteX31" fmla="*/ 3730228 w 4609796"/>
              <a:gd name="connsiteY31" fmla="*/ 343973 h 755554"/>
              <a:gd name="connsiteX32" fmla="*/ 3622644 w 4609796"/>
              <a:gd name="connsiteY32" fmla="*/ 419657 h 755554"/>
              <a:gd name="connsiteX33" fmla="*/ 3801382 w 4609796"/>
              <a:gd name="connsiteY33" fmla="*/ 755390 h 755554"/>
              <a:gd name="connsiteX34" fmla="*/ 3644221 w 4609796"/>
              <a:gd name="connsiteY34" fmla="*/ 755390 h 755554"/>
              <a:gd name="connsiteX35" fmla="*/ 3474218 w 4609796"/>
              <a:gd name="connsiteY35" fmla="*/ 435607 h 755554"/>
              <a:gd name="connsiteX36" fmla="*/ 3348817 w 4609796"/>
              <a:gd name="connsiteY36" fmla="*/ 435607 h 755554"/>
              <a:gd name="connsiteX37" fmla="*/ 3348817 w 4609796"/>
              <a:gd name="connsiteY37" fmla="*/ 755390 h 755554"/>
              <a:gd name="connsiteX38" fmla="*/ 3205131 w 4609796"/>
              <a:gd name="connsiteY38" fmla="*/ 755390 h 755554"/>
              <a:gd name="connsiteX39" fmla="*/ 4237539 w 4609796"/>
              <a:gd name="connsiteY39" fmla="*/ 21 h 755554"/>
              <a:gd name="connsiteX40" fmla="*/ 4499970 w 4609796"/>
              <a:gd name="connsiteY40" fmla="*/ 110500 h 755554"/>
              <a:gd name="connsiteX41" fmla="*/ 4609796 w 4609796"/>
              <a:gd name="connsiteY41" fmla="*/ 379959 h 755554"/>
              <a:gd name="connsiteX42" fmla="*/ 4501465 w 4609796"/>
              <a:gd name="connsiteY42" fmla="*/ 646547 h 755554"/>
              <a:gd name="connsiteX43" fmla="*/ 4238520 w 4609796"/>
              <a:gd name="connsiteY43" fmla="*/ 755554 h 755554"/>
              <a:gd name="connsiteX44" fmla="*/ 3969643 w 4609796"/>
              <a:gd name="connsiteY44" fmla="*/ 643558 h 755554"/>
              <a:gd name="connsiteX45" fmla="*/ 3862457 w 4609796"/>
              <a:gd name="connsiteY45" fmla="*/ 377601 h 755554"/>
              <a:gd name="connsiteX46" fmla="*/ 3912360 w 4609796"/>
              <a:gd name="connsiteY46" fmla="*/ 187818 h 755554"/>
              <a:gd name="connsiteX47" fmla="*/ 4049601 w 4609796"/>
              <a:gd name="connsiteY47" fmla="*/ 50602 h 755554"/>
              <a:gd name="connsiteX48" fmla="*/ 4237539 w 4609796"/>
              <a:gd name="connsiteY48" fmla="*/ 21 h 755554"/>
              <a:gd name="connsiteX49" fmla="*/ 2561028 w 4609796"/>
              <a:gd name="connsiteY49" fmla="*/ 21 h 755554"/>
              <a:gd name="connsiteX50" fmla="*/ 3050676 w 4609796"/>
              <a:gd name="connsiteY50" fmla="*/ 21 h 755554"/>
              <a:gd name="connsiteX51" fmla="*/ 3050676 w 4609796"/>
              <a:gd name="connsiteY51" fmla="*/ 140717 h 755554"/>
              <a:gd name="connsiteX52" fmla="*/ 2703850 w 4609796"/>
              <a:gd name="connsiteY52" fmla="*/ 140717 h 755554"/>
              <a:gd name="connsiteX53" fmla="*/ 2703850 w 4609796"/>
              <a:gd name="connsiteY53" fmla="*/ 295285 h 755554"/>
              <a:gd name="connsiteX54" fmla="*/ 3050676 w 4609796"/>
              <a:gd name="connsiteY54" fmla="*/ 295285 h 755554"/>
              <a:gd name="connsiteX55" fmla="*/ 3050676 w 4609796"/>
              <a:gd name="connsiteY55" fmla="*/ 433529 h 755554"/>
              <a:gd name="connsiteX56" fmla="*/ 2703850 w 4609796"/>
              <a:gd name="connsiteY56" fmla="*/ 433529 h 755554"/>
              <a:gd name="connsiteX57" fmla="*/ 2703850 w 4609796"/>
              <a:gd name="connsiteY57" fmla="*/ 613994 h 755554"/>
              <a:gd name="connsiteX58" fmla="*/ 3050676 w 4609796"/>
              <a:gd name="connsiteY58" fmla="*/ 613994 h 755554"/>
              <a:gd name="connsiteX59" fmla="*/ 3050676 w 4609796"/>
              <a:gd name="connsiteY59" fmla="*/ 755251 h 755554"/>
              <a:gd name="connsiteX60" fmla="*/ 2561028 w 4609796"/>
              <a:gd name="connsiteY60" fmla="*/ 755251 h 755554"/>
              <a:gd name="connsiteX61" fmla="*/ 1802356 w 4609796"/>
              <a:gd name="connsiteY61" fmla="*/ 21 h 755554"/>
              <a:gd name="connsiteX62" fmla="*/ 1939923 w 4609796"/>
              <a:gd name="connsiteY62" fmla="*/ 21 h 755554"/>
              <a:gd name="connsiteX63" fmla="*/ 2263911 w 4609796"/>
              <a:gd name="connsiteY63" fmla="*/ 496953 h 755554"/>
              <a:gd name="connsiteX64" fmla="*/ 2263911 w 4609796"/>
              <a:gd name="connsiteY64" fmla="*/ 21 h 755554"/>
              <a:gd name="connsiteX65" fmla="*/ 2407597 w 4609796"/>
              <a:gd name="connsiteY65" fmla="*/ 21 h 755554"/>
              <a:gd name="connsiteX66" fmla="*/ 2407597 w 4609796"/>
              <a:gd name="connsiteY66" fmla="*/ 755227 h 755554"/>
              <a:gd name="connsiteX67" fmla="*/ 2269516 w 4609796"/>
              <a:gd name="connsiteY67" fmla="*/ 755227 h 755554"/>
              <a:gd name="connsiteX68" fmla="*/ 1946042 w 4609796"/>
              <a:gd name="connsiteY68" fmla="*/ 259883 h 755554"/>
              <a:gd name="connsiteX69" fmla="*/ 1946042 w 4609796"/>
              <a:gd name="connsiteY69" fmla="*/ 755227 h 755554"/>
              <a:gd name="connsiteX70" fmla="*/ 1802356 w 4609796"/>
              <a:gd name="connsiteY70" fmla="*/ 755227 h 755554"/>
              <a:gd name="connsiteX71" fmla="*/ 1317027 w 4609796"/>
              <a:gd name="connsiteY71" fmla="*/ 21 h 755554"/>
              <a:gd name="connsiteX72" fmla="*/ 1579458 w 4609796"/>
              <a:gd name="connsiteY72" fmla="*/ 110500 h 755554"/>
              <a:gd name="connsiteX73" fmla="*/ 1689284 w 4609796"/>
              <a:gd name="connsiteY73" fmla="*/ 379959 h 755554"/>
              <a:gd name="connsiteX74" fmla="*/ 1580953 w 4609796"/>
              <a:gd name="connsiteY74" fmla="*/ 646547 h 755554"/>
              <a:gd name="connsiteX75" fmla="*/ 1318008 w 4609796"/>
              <a:gd name="connsiteY75" fmla="*/ 755554 h 755554"/>
              <a:gd name="connsiteX76" fmla="*/ 1049131 w 4609796"/>
              <a:gd name="connsiteY76" fmla="*/ 643558 h 755554"/>
              <a:gd name="connsiteX77" fmla="*/ 941945 w 4609796"/>
              <a:gd name="connsiteY77" fmla="*/ 377601 h 755554"/>
              <a:gd name="connsiteX78" fmla="*/ 991848 w 4609796"/>
              <a:gd name="connsiteY78" fmla="*/ 187818 h 755554"/>
              <a:gd name="connsiteX79" fmla="*/ 1129089 w 4609796"/>
              <a:gd name="connsiteY79" fmla="*/ 50602 h 755554"/>
              <a:gd name="connsiteX80" fmla="*/ 1317027 w 4609796"/>
              <a:gd name="connsiteY80" fmla="*/ 21 h 755554"/>
              <a:gd name="connsiteX81" fmla="*/ 130375 w 4609796"/>
              <a:gd name="connsiteY81" fmla="*/ 0 h 755554"/>
              <a:gd name="connsiteX82" fmla="*/ 271072 w 4609796"/>
              <a:gd name="connsiteY82" fmla="*/ 0 h 755554"/>
              <a:gd name="connsiteX83" fmla="*/ 445582 w 4609796"/>
              <a:gd name="connsiteY83" fmla="*/ 526753 h 755554"/>
              <a:gd name="connsiteX84" fmla="*/ 622755 w 4609796"/>
              <a:gd name="connsiteY84" fmla="*/ 0 h 755554"/>
              <a:gd name="connsiteX85" fmla="*/ 761350 w 4609796"/>
              <a:gd name="connsiteY85" fmla="*/ 0 h 755554"/>
              <a:gd name="connsiteX86" fmla="*/ 888596 w 4609796"/>
              <a:gd name="connsiteY86" fmla="*/ 755230 h 755554"/>
              <a:gd name="connsiteX87" fmla="*/ 749978 w 4609796"/>
              <a:gd name="connsiteY87" fmla="*/ 755230 h 755554"/>
              <a:gd name="connsiteX88" fmla="*/ 668852 w 4609796"/>
              <a:gd name="connsiteY88" fmla="*/ 278263 h 755554"/>
              <a:gd name="connsiteX89" fmla="*/ 508166 w 4609796"/>
              <a:gd name="connsiteY89" fmla="*/ 755230 h 755554"/>
              <a:gd name="connsiteX90" fmla="*/ 381457 w 4609796"/>
              <a:gd name="connsiteY90" fmla="*/ 755230 h 755554"/>
              <a:gd name="connsiteX91" fmla="*/ 222896 w 4609796"/>
              <a:gd name="connsiteY91" fmla="*/ 278263 h 755554"/>
              <a:gd name="connsiteX92" fmla="*/ 140183 w 4609796"/>
              <a:gd name="connsiteY92" fmla="*/ 755230 h 755554"/>
              <a:gd name="connsiteX93" fmla="*/ 0 w 4609796"/>
              <a:gd name="connsiteY93" fmla="*/ 755230 h 75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09796" h="755554">
                <a:moveTo>
                  <a:pt x="3348817" y="140880"/>
                </a:moveTo>
                <a:lnTo>
                  <a:pt x="3348817" y="295424"/>
                </a:lnTo>
                <a:lnTo>
                  <a:pt x="3529469" y="295424"/>
                </a:lnTo>
                <a:cubicBezTo>
                  <a:pt x="3575379" y="295424"/>
                  <a:pt x="3583576" y="289470"/>
                  <a:pt x="3600927" y="277373"/>
                </a:cubicBezTo>
                <a:cubicBezTo>
                  <a:pt x="3618091" y="265464"/>
                  <a:pt x="3626684" y="245661"/>
                  <a:pt x="3626684" y="217966"/>
                </a:cubicBezTo>
                <a:cubicBezTo>
                  <a:pt x="3626684" y="201502"/>
                  <a:pt x="3622480" y="187141"/>
                  <a:pt x="3613887" y="175044"/>
                </a:cubicBezTo>
                <a:cubicBezTo>
                  <a:pt x="3605293" y="162971"/>
                  <a:pt x="3593897" y="154191"/>
                  <a:pt x="3579559" y="148937"/>
                </a:cubicBezTo>
                <a:cubicBezTo>
                  <a:pt x="3565174" y="143519"/>
                  <a:pt x="3558963" y="140880"/>
                  <a:pt x="3523865" y="140880"/>
                </a:cubicBezTo>
                <a:close/>
                <a:moveTo>
                  <a:pt x="4236208" y="134062"/>
                </a:moveTo>
                <a:cubicBezTo>
                  <a:pt x="4169585" y="134062"/>
                  <a:pt x="4113679" y="157110"/>
                  <a:pt x="4068446" y="203511"/>
                </a:cubicBezTo>
                <a:cubicBezTo>
                  <a:pt x="4023049" y="249748"/>
                  <a:pt x="4000351" y="308665"/>
                  <a:pt x="4000351" y="379959"/>
                </a:cubicBezTo>
                <a:cubicBezTo>
                  <a:pt x="4000351" y="459590"/>
                  <a:pt x="4028865" y="522524"/>
                  <a:pt x="4085960" y="568738"/>
                </a:cubicBezTo>
                <a:cubicBezTo>
                  <a:pt x="4130376" y="604980"/>
                  <a:pt x="4181120" y="623008"/>
                  <a:pt x="4238520" y="623008"/>
                </a:cubicBezTo>
                <a:cubicBezTo>
                  <a:pt x="4303485" y="623008"/>
                  <a:pt x="4358737" y="599632"/>
                  <a:pt x="4404297" y="552718"/>
                </a:cubicBezTo>
                <a:cubicBezTo>
                  <a:pt x="4450067" y="505640"/>
                  <a:pt x="4472905" y="447891"/>
                  <a:pt x="4472905" y="379119"/>
                </a:cubicBezTo>
                <a:cubicBezTo>
                  <a:pt x="4472905" y="310534"/>
                  <a:pt x="4449880" y="252574"/>
                  <a:pt x="4403807" y="205169"/>
                </a:cubicBezTo>
                <a:cubicBezTo>
                  <a:pt x="4357919" y="157788"/>
                  <a:pt x="4301991" y="134062"/>
                  <a:pt x="4236208" y="134062"/>
                </a:cubicBezTo>
                <a:close/>
                <a:moveTo>
                  <a:pt x="1315696" y="134062"/>
                </a:moveTo>
                <a:cubicBezTo>
                  <a:pt x="1249073" y="134062"/>
                  <a:pt x="1193167" y="157110"/>
                  <a:pt x="1147934" y="203511"/>
                </a:cubicBezTo>
                <a:cubicBezTo>
                  <a:pt x="1102537" y="249748"/>
                  <a:pt x="1079839" y="308665"/>
                  <a:pt x="1079839" y="379959"/>
                </a:cubicBezTo>
                <a:cubicBezTo>
                  <a:pt x="1079839" y="459590"/>
                  <a:pt x="1108353" y="522524"/>
                  <a:pt x="1165448" y="568738"/>
                </a:cubicBezTo>
                <a:cubicBezTo>
                  <a:pt x="1209864" y="604980"/>
                  <a:pt x="1260608" y="623008"/>
                  <a:pt x="1318008" y="623008"/>
                </a:cubicBezTo>
                <a:cubicBezTo>
                  <a:pt x="1382973" y="623008"/>
                  <a:pt x="1438224" y="599632"/>
                  <a:pt x="1483785" y="552718"/>
                </a:cubicBezTo>
                <a:cubicBezTo>
                  <a:pt x="1529555" y="505640"/>
                  <a:pt x="1552393" y="447891"/>
                  <a:pt x="1552393" y="379119"/>
                </a:cubicBezTo>
                <a:cubicBezTo>
                  <a:pt x="1552393" y="310534"/>
                  <a:pt x="1529368" y="252574"/>
                  <a:pt x="1483295" y="205169"/>
                </a:cubicBezTo>
                <a:cubicBezTo>
                  <a:pt x="1437407" y="157788"/>
                  <a:pt x="1381479" y="134062"/>
                  <a:pt x="1315696" y="134062"/>
                </a:cubicBezTo>
                <a:close/>
                <a:moveTo>
                  <a:pt x="3205131" y="184"/>
                </a:moveTo>
                <a:lnTo>
                  <a:pt x="3469687" y="184"/>
                </a:lnTo>
                <a:cubicBezTo>
                  <a:pt x="3553265" y="184"/>
                  <a:pt x="3612673" y="7703"/>
                  <a:pt x="3648075" y="22602"/>
                </a:cubicBezTo>
                <a:cubicBezTo>
                  <a:pt x="3683453" y="37501"/>
                  <a:pt x="3712013" y="62207"/>
                  <a:pt x="3733567" y="96721"/>
                </a:cubicBezTo>
                <a:cubicBezTo>
                  <a:pt x="3755144" y="131236"/>
                  <a:pt x="3765816" y="172242"/>
                  <a:pt x="3765816" y="219390"/>
                </a:cubicBezTo>
                <a:cubicBezTo>
                  <a:pt x="3765816" y="269130"/>
                  <a:pt x="3754070" y="310510"/>
                  <a:pt x="3730228" y="343973"/>
                </a:cubicBezTo>
                <a:cubicBezTo>
                  <a:pt x="3706408" y="377250"/>
                  <a:pt x="3670492" y="402470"/>
                  <a:pt x="3622644" y="419657"/>
                </a:cubicBezTo>
                <a:lnTo>
                  <a:pt x="3801382" y="755390"/>
                </a:lnTo>
                <a:lnTo>
                  <a:pt x="3644221" y="755390"/>
                </a:lnTo>
                <a:lnTo>
                  <a:pt x="3474218" y="435607"/>
                </a:lnTo>
                <a:lnTo>
                  <a:pt x="3348817" y="435607"/>
                </a:lnTo>
                <a:lnTo>
                  <a:pt x="3348817" y="755390"/>
                </a:lnTo>
                <a:lnTo>
                  <a:pt x="3205131" y="755390"/>
                </a:lnTo>
                <a:close/>
                <a:moveTo>
                  <a:pt x="4237539" y="21"/>
                </a:moveTo>
                <a:cubicBezTo>
                  <a:pt x="4339378" y="21"/>
                  <a:pt x="4426832" y="36917"/>
                  <a:pt x="4499970" y="110500"/>
                </a:cubicBezTo>
                <a:cubicBezTo>
                  <a:pt x="4573226" y="184316"/>
                  <a:pt x="4609796" y="274104"/>
                  <a:pt x="4609796" y="379959"/>
                </a:cubicBezTo>
                <a:cubicBezTo>
                  <a:pt x="4609796" y="484974"/>
                  <a:pt x="4573740" y="573922"/>
                  <a:pt x="4501465" y="646547"/>
                </a:cubicBezTo>
                <a:cubicBezTo>
                  <a:pt x="4429190" y="719335"/>
                  <a:pt x="4341526" y="755554"/>
                  <a:pt x="4238520" y="755554"/>
                </a:cubicBezTo>
                <a:cubicBezTo>
                  <a:pt x="4130727" y="755554"/>
                  <a:pt x="4041054" y="718331"/>
                  <a:pt x="3969643" y="643558"/>
                </a:cubicBezTo>
                <a:cubicBezTo>
                  <a:pt x="3898162" y="568901"/>
                  <a:pt x="3862457" y="480280"/>
                  <a:pt x="3862457" y="377601"/>
                </a:cubicBezTo>
                <a:cubicBezTo>
                  <a:pt x="3862457" y="308852"/>
                  <a:pt x="3879130" y="245568"/>
                  <a:pt x="3912360" y="187818"/>
                </a:cubicBezTo>
                <a:cubicBezTo>
                  <a:pt x="3945567" y="130045"/>
                  <a:pt x="3991314" y="84322"/>
                  <a:pt x="4049601" y="50602"/>
                </a:cubicBezTo>
                <a:cubicBezTo>
                  <a:pt x="4107678" y="16905"/>
                  <a:pt x="4170425" y="21"/>
                  <a:pt x="4237539" y="21"/>
                </a:cubicBezTo>
                <a:close/>
                <a:moveTo>
                  <a:pt x="2561028" y="21"/>
                </a:moveTo>
                <a:lnTo>
                  <a:pt x="3050676" y="21"/>
                </a:lnTo>
                <a:lnTo>
                  <a:pt x="3050676" y="140717"/>
                </a:lnTo>
                <a:lnTo>
                  <a:pt x="2703850" y="140717"/>
                </a:lnTo>
                <a:lnTo>
                  <a:pt x="2703850" y="295285"/>
                </a:lnTo>
                <a:lnTo>
                  <a:pt x="3050676" y="295285"/>
                </a:lnTo>
                <a:lnTo>
                  <a:pt x="3050676" y="433529"/>
                </a:lnTo>
                <a:lnTo>
                  <a:pt x="2703850" y="433529"/>
                </a:lnTo>
                <a:lnTo>
                  <a:pt x="2703850" y="613994"/>
                </a:lnTo>
                <a:lnTo>
                  <a:pt x="3050676" y="613994"/>
                </a:lnTo>
                <a:lnTo>
                  <a:pt x="3050676" y="755251"/>
                </a:lnTo>
                <a:lnTo>
                  <a:pt x="2561028" y="755251"/>
                </a:lnTo>
                <a:close/>
                <a:moveTo>
                  <a:pt x="1802356" y="21"/>
                </a:moveTo>
                <a:lnTo>
                  <a:pt x="1939923" y="21"/>
                </a:lnTo>
                <a:lnTo>
                  <a:pt x="2263911" y="496953"/>
                </a:lnTo>
                <a:lnTo>
                  <a:pt x="2263911" y="21"/>
                </a:lnTo>
                <a:lnTo>
                  <a:pt x="2407597" y="21"/>
                </a:lnTo>
                <a:lnTo>
                  <a:pt x="2407597" y="755227"/>
                </a:lnTo>
                <a:lnTo>
                  <a:pt x="2269516" y="755227"/>
                </a:lnTo>
                <a:lnTo>
                  <a:pt x="1946042" y="259883"/>
                </a:lnTo>
                <a:lnTo>
                  <a:pt x="1946042" y="755227"/>
                </a:lnTo>
                <a:lnTo>
                  <a:pt x="1802356" y="755227"/>
                </a:lnTo>
                <a:close/>
                <a:moveTo>
                  <a:pt x="1317027" y="21"/>
                </a:moveTo>
                <a:cubicBezTo>
                  <a:pt x="1418866" y="21"/>
                  <a:pt x="1506320" y="36917"/>
                  <a:pt x="1579458" y="110500"/>
                </a:cubicBezTo>
                <a:cubicBezTo>
                  <a:pt x="1652714" y="184316"/>
                  <a:pt x="1689284" y="274104"/>
                  <a:pt x="1689284" y="379959"/>
                </a:cubicBezTo>
                <a:cubicBezTo>
                  <a:pt x="1689284" y="484974"/>
                  <a:pt x="1653228" y="573922"/>
                  <a:pt x="1580953" y="646547"/>
                </a:cubicBezTo>
                <a:cubicBezTo>
                  <a:pt x="1508678" y="719335"/>
                  <a:pt x="1421014" y="755554"/>
                  <a:pt x="1318008" y="755554"/>
                </a:cubicBezTo>
                <a:cubicBezTo>
                  <a:pt x="1210215" y="755554"/>
                  <a:pt x="1120542" y="718331"/>
                  <a:pt x="1049131" y="643558"/>
                </a:cubicBezTo>
                <a:cubicBezTo>
                  <a:pt x="977650" y="568901"/>
                  <a:pt x="941945" y="480280"/>
                  <a:pt x="941945" y="377601"/>
                </a:cubicBezTo>
                <a:cubicBezTo>
                  <a:pt x="941945" y="308852"/>
                  <a:pt x="958618" y="245568"/>
                  <a:pt x="991848" y="187818"/>
                </a:cubicBezTo>
                <a:cubicBezTo>
                  <a:pt x="1025055" y="130045"/>
                  <a:pt x="1070802" y="84322"/>
                  <a:pt x="1129089" y="50602"/>
                </a:cubicBezTo>
                <a:cubicBezTo>
                  <a:pt x="1187166" y="16905"/>
                  <a:pt x="1249913" y="21"/>
                  <a:pt x="1317027" y="21"/>
                </a:cubicBezTo>
                <a:close/>
                <a:moveTo>
                  <a:pt x="130375" y="0"/>
                </a:moveTo>
                <a:lnTo>
                  <a:pt x="271072" y="0"/>
                </a:lnTo>
                <a:lnTo>
                  <a:pt x="445582" y="526753"/>
                </a:lnTo>
                <a:lnTo>
                  <a:pt x="622755" y="0"/>
                </a:lnTo>
                <a:lnTo>
                  <a:pt x="761350" y="0"/>
                </a:lnTo>
                <a:lnTo>
                  <a:pt x="888596" y="755230"/>
                </a:lnTo>
                <a:lnTo>
                  <a:pt x="749978" y="755230"/>
                </a:lnTo>
                <a:lnTo>
                  <a:pt x="668852" y="278263"/>
                </a:lnTo>
                <a:lnTo>
                  <a:pt x="508166" y="755230"/>
                </a:lnTo>
                <a:lnTo>
                  <a:pt x="381457" y="755230"/>
                </a:lnTo>
                <a:lnTo>
                  <a:pt x="222896" y="278263"/>
                </a:lnTo>
                <a:lnTo>
                  <a:pt x="140183" y="755230"/>
                </a:lnTo>
                <a:lnTo>
                  <a:pt x="0" y="755230"/>
                </a:lnTo>
                <a:close/>
              </a:path>
            </a:pathLst>
          </a:custGeom>
          <a:solidFill>
            <a:schemeClr val="bg1"/>
          </a:solidFill>
          <a:ln w="16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Lune 44">
            <a:extLst>
              <a:ext uri="{FF2B5EF4-FFF2-40B4-BE49-F238E27FC236}">
                <a16:creationId xmlns:a16="http://schemas.microsoft.com/office/drawing/2014/main" id="{0B55B277-49DB-17DA-3845-7816625A8A02}"/>
              </a:ext>
            </a:extLst>
          </p:cNvPr>
          <p:cNvSpPr/>
          <p:nvPr/>
        </p:nvSpPr>
        <p:spPr>
          <a:xfrm rot="18552987">
            <a:off x="12082138" y="10248974"/>
            <a:ext cx="2872815" cy="5508335"/>
          </a:xfrm>
          <a:prstGeom prst="mo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92BF833-7C8E-9153-D1E6-E41ADB9ED89F}"/>
              </a:ext>
            </a:extLst>
          </p:cNvPr>
          <p:cNvSpPr txBox="1"/>
          <p:nvPr/>
        </p:nvSpPr>
        <p:spPr>
          <a:xfrm>
            <a:off x="13211623" y="2636911"/>
            <a:ext cx="743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&amp;</a:t>
            </a:r>
            <a:endParaRPr lang="en-US" sz="4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390959-716A-5B11-D1EA-116F0ECC393E}"/>
              </a:ext>
            </a:extLst>
          </p:cNvPr>
          <p:cNvSpPr/>
          <p:nvPr/>
        </p:nvSpPr>
        <p:spPr>
          <a:xfrm>
            <a:off x="18333791" y="-1664676"/>
            <a:ext cx="2751724" cy="15400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E56C3A-2A95-6162-5CBD-54C43EA7D3AF}"/>
              </a:ext>
            </a:extLst>
          </p:cNvPr>
          <p:cNvSpPr/>
          <p:nvPr/>
        </p:nvSpPr>
        <p:spPr>
          <a:xfrm>
            <a:off x="11470425" y="-2334638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748A05-5F6B-D067-E5E1-616E1A6408EA}"/>
              </a:ext>
            </a:extLst>
          </p:cNvPr>
          <p:cNvSpPr/>
          <p:nvPr/>
        </p:nvSpPr>
        <p:spPr>
          <a:xfrm>
            <a:off x="10473465" y="13735546"/>
            <a:ext cx="8239029" cy="2288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0979B4-B59B-9965-65EF-CF8B586C9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0703" y="11268007"/>
            <a:ext cx="609330" cy="609330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A302F88B-F87A-B794-3A4F-01505C308E50}"/>
              </a:ext>
            </a:extLst>
          </p:cNvPr>
          <p:cNvSpPr txBox="1"/>
          <p:nvPr/>
        </p:nvSpPr>
        <p:spPr>
          <a:xfrm>
            <a:off x="13382522" y="12631789"/>
            <a:ext cx="310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>
                <a:solidFill>
                  <a:schemeClr val="bg1">
                    <a:lumMod val="95000"/>
                  </a:schemeClr>
                </a:solidFill>
              </a:rPr>
              <a:t>Ce flyer peut sauver votre entreprise</a:t>
            </a:r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B0CDA0E-E0AF-B146-7547-048733D4E36F}"/>
              </a:ext>
            </a:extLst>
          </p:cNvPr>
          <p:cNvSpPr txBox="1"/>
          <p:nvPr/>
        </p:nvSpPr>
        <p:spPr>
          <a:xfrm>
            <a:off x="7025542" y="12972808"/>
            <a:ext cx="4298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/>
              <a:t>Pas un conseil en investissement, </a:t>
            </a:r>
            <a:br>
              <a:rPr lang="fr-FR" sz="1600" i="1" dirty="0"/>
            </a:br>
            <a:r>
              <a:rPr lang="fr-FR" sz="1600" i="1" dirty="0"/>
              <a:t>uniquement moyen d'échange résilient</a:t>
            </a:r>
            <a:endParaRPr lang="en-US" sz="1600" i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8B3CDF2-1F62-1360-7F89-3B9985C4975D}"/>
              </a:ext>
            </a:extLst>
          </p:cNvPr>
          <p:cNvSpPr txBox="1"/>
          <p:nvPr/>
        </p:nvSpPr>
        <p:spPr>
          <a:xfrm>
            <a:off x="6704913" y="3443279"/>
            <a:ext cx="534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devanture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vu.fr/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rfxnL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2FD6283-66BD-BB3A-E5F9-B395C1D5C27A}"/>
              </a:ext>
            </a:extLst>
          </p:cNvPr>
          <p:cNvSpPr txBox="1"/>
          <p:nvPr/>
        </p:nvSpPr>
        <p:spPr>
          <a:xfrm>
            <a:off x="6328453" y="1947415"/>
            <a:ext cx="333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Faites-le savoir 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9FBCFA20-F586-68A8-1213-F713651AD053}"/>
              </a:ext>
            </a:extLst>
          </p:cNvPr>
          <p:cNvSpPr/>
          <p:nvPr/>
        </p:nvSpPr>
        <p:spPr>
          <a:xfrm>
            <a:off x="6863022" y="6131313"/>
            <a:ext cx="4960195" cy="1155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ajoutez-vous sur la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BTCMap.org/</a:t>
            </a:r>
            <a:r>
              <a:rPr kumimoji="0" lang="fr-FR" sz="2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  <a:r>
              <a:rPr kumimoji="0" lang="fr-FR" sz="23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et</a:t>
            </a:r>
          </a:p>
          <a:p>
            <a:pPr algn="ctr"/>
            <a:r>
              <a:rPr kumimoji="0" lang="fr-FR" sz="2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Monero-map.org/</a:t>
            </a:r>
          </a:p>
          <a:p>
            <a:pPr algn="ctr"/>
            <a:r>
              <a:rPr lang="fr-FR" sz="800" u="sng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8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ACD8F24-E0B3-F549-0C12-BAF568C056F2}"/>
              </a:ext>
            </a:extLst>
          </p:cNvPr>
          <p:cNvSpPr txBox="1"/>
          <p:nvPr/>
        </p:nvSpPr>
        <p:spPr>
          <a:xfrm>
            <a:off x="6342832" y="7302095"/>
            <a:ext cx="5609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Demandez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lien 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btcmap.org/add-location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07C468B-18FD-2AE7-5C82-1D25A00528C7}"/>
              </a:ext>
            </a:extLst>
          </p:cNvPr>
          <p:cNvSpPr/>
          <p:nvPr/>
        </p:nvSpPr>
        <p:spPr>
          <a:xfrm>
            <a:off x="6939029" y="7840045"/>
            <a:ext cx="4827111" cy="1167079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Prévenez les collectifs  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@SortieDeBanque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b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</a:b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&amp; 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@DecouvreBitcoin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fr-FR" sz="23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E76F65A-656A-8ADA-2DA5-8505A9B1A8AE}"/>
              </a:ext>
            </a:extLst>
          </p:cNvPr>
          <p:cNvSpPr/>
          <p:nvPr/>
        </p:nvSpPr>
        <p:spPr>
          <a:xfrm>
            <a:off x="6396899" y="6229405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CE71B136-EFC8-9289-B7DE-E1E55679EDC7}"/>
              </a:ext>
            </a:extLst>
          </p:cNvPr>
          <p:cNvSpPr/>
          <p:nvPr/>
        </p:nvSpPr>
        <p:spPr>
          <a:xfrm>
            <a:off x="6863022" y="4058577"/>
            <a:ext cx="4937483" cy="1282642"/>
          </a:xfrm>
          <a:prstGeom prst="roundRect">
            <a:avLst>
              <a:gd name="adj" fmla="val 36633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lang="fr-FR" sz="2400" dirty="0">
                <a:solidFill>
                  <a:prstClr val="black"/>
                </a:solidFill>
              </a:rPr>
              <a:t>Fournissez 1 fois/mois à </a:t>
            </a:r>
            <a:br>
              <a:rPr lang="fr-FR" sz="2400" dirty="0">
                <a:solidFill>
                  <a:prstClr val="black"/>
                </a:solidFill>
              </a:rPr>
            </a:br>
            <a:r>
              <a:rPr lang="fr-FR" sz="2400" dirty="0">
                <a:solidFill>
                  <a:prstClr val="black"/>
                </a:solidFill>
              </a:rPr>
              <a:t>votre </a:t>
            </a:r>
            <a:r>
              <a:rPr lang="fr-FR" sz="2400" b="1" dirty="0">
                <a:solidFill>
                  <a:prstClr val="black"/>
                </a:solidFill>
              </a:rPr>
              <a:t>comptable</a:t>
            </a:r>
            <a:r>
              <a:rPr lang="fr-FR" sz="2400" dirty="0">
                <a:solidFill>
                  <a:prstClr val="black"/>
                </a:solidFill>
              </a:rPr>
              <a:t> la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 des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transactions en Bitcoin/Monero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06DFEC4-F9FC-4EF9-35D4-0475C08C977D}"/>
              </a:ext>
            </a:extLst>
          </p:cNvPr>
          <p:cNvSpPr/>
          <p:nvPr/>
        </p:nvSpPr>
        <p:spPr>
          <a:xfrm>
            <a:off x="6396625" y="7914506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4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2DC7B4EB-D25A-DAA2-7A08-74804344B415}"/>
              </a:ext>
            </a:extLst>
          </p:cNvPr>
          <p:cNvSpPr/>
          <p:nvPr/>
        </p:nvSpPr>
        <p:spPr>
          <a:xfrm>
            <a:off x="6383735" y="4109797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0F6B282-63B9-A365-64FF-428533F4DEDD}"/>
              </a:ext>
            </a:extLst>
          </p:cNvPr>
          <p:cNvSpPr txBox="1"/>
          <p:nvPr/>
        </p:nvSpPr>
        <p:spPr>
          <a:xfrm>
            <a:off x="6738371" y="5345681"/>
            <a:ext cx="6002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invest. long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incorporelle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trésorerie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caisse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'jetons')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FA948F1E-F425-4368-A926-CAA181E84ABE}"/>
              </a:ext>
            </a:extLst>
          </p:cNvPr>
          <p:cNvSpPr/>
          <p:nvPr/>
        </p:nvSpPr>
        <p:spPr>
          <a:xfrm>
            <a:off x="6770370" y="9214526"/>
            <a:ext cx="5037857" cy="8594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On reste dispos pour vous aider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relayer votre activité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6F696D2B-1B98-7236-7652-534B2EBE5B51}"/>
              </a:ext>
            </a:extLst>
          </p:cNvPr>
          <p:cNvSpPr/>
          <p:nvPr/>
        </p:nvSpPr>
        <p:spPr>
          <a:xfrm>
            <a:off x="6387059" y="9229487"/>
            <a:ext cx="852762" cy="8527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5</a:t>
            </a:r>
            <a:endParaRPr lang="en-US" sz="6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88685F4-7421-DB49-795B-6915DE04AA30}"/>
              </a:ext>
            </a:extLst>
          </p:cNvPr>
          <p:cNvSpPr txBox="1"/>
          <p:nvPr/>
        </p:nvSpPr>
        <p:spPr>
          <a:xfrm>
            <a:off x="6478299" y="12354317"/>
            <a:ext cx="53929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Collectif citoyen bénévole et apartisan</a:t>
            </a:r>
          </a:p>
          <a:p>
            <a:pPr algn="ctr"/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SortieDeBanque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05/2024 – 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4.4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6FA8994B-5FAF-DABC-1C95-1D40C6581F0A}"/>
              </a:ext>
            </a:extLst>
          </p:cNvPr>
          <p:cNvSpPr txBox="1"/>
          <p:nvPr/>
        </p:nvSpPr>
        <p:spPr>
          <a:xfrm>
            <a:off x="6587763" y="10237109"/>
            <a:ext cx="231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Nous suivre :</a:t>
            </a:r>
            <a:endParaRPr lang="en-US" sz="2400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09DE748-4680-8ABE-1E0D-A009AACCB85D}"/>
              </a:ext>
            </a:extLst>
          </p:cNvPr>
          <p:cNvSpPr txBox="1"/>
          <p:nvPr/>
        </p:nvSpPr>
        <p:spPr>
          <a:xfrm>
            <a:off x="8745267" y="10227106"/>
            <a:ext cx="29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Carte des commerces</a:t>
            </a:r>
            <a:endParaRPr lang="en-US" sz="2400" dirty="0"/>
          </a:p>
        </p:txBody>
      </p:sp>
      <p:pic>
        <p:nvPicPr>
          <p:cNvPr id="97" name="Image 96">
            <a:hlinkClick r:id="rId12"/>
            <a:extLst>
              <a:ext uri="{FF2B5EF4-FFF2-40B4-BE49-F238E27FC236}">
                <a16:creationId xmlns:a16="http://schemas.microsoft.com/office/drawing/2014/main" id="{378F2A44-40E3-8778-8CA1-A2E35CE168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2972" y="10726623"/>
            <a:ext cx="1232817" cy="123281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97AC7E7-2F04-CA61-C8B9-7D2A5A15DD58}"/>
              </a:ext>
            </a:extLst>
          </p:cNvPr>
          <p:cNvCxnSpPr/>
          <p:nvPr/>
        </p:nvCxnSpPr>
        <p:spPr>
          <a:xfrm>
            <a:off x="12182618" y="0"/>
            <a:ext cx="0" cy="1371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Image 104">
            <a:extLst>
              <a:ext uri="{FF2B5EF4-FFF2-40B4-BE49-F238E27FC236}">
                <a16:creationId xmlns:a16="http://schemas.microsoft.com/office/drawing/2014/main" id="{0DA8AB3B-39AE-5D7D-7D6B-08CE13EB40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1320" y="2854467"/>
            <a:ext cx="1172398" cy="453832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49A4B8D6-EFBC-68DF-298B-2BA41C77C313}"/>
              </a:ext>
            </a:extLst>
          </p:cNvPr>
          <p:cNvSpPr txBox="1"/>
          <p:nvPr/>
        </p:nvSpPr>
        <p:spPr>
          <a:xfrm>
            <a:off x="587320" y="10304798"/>
            <a:ext cx="1421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Atelier vidéo</a:t>
            </a:r>
            <a:endParaRPr lang="en-US" sz="1600" b="1" dirty="0"/>
          </a:p>
        </p:txBody>
      </p:sp>
      <p:pic>
        <p:nvPicPr>
          <p:cNvPr id="113" name="Image 112">
            <a:hlinkClick r:id="rId16"/>
            <a:extLst>
              <a:ext uri="{FF2B5EF4-FFF2-40B4-BE49-F238E27FC236}">
                <a16:creationId xmlns:a16="http://schemas.microsoft.com/office/drawing/2014/main" id="{A6C69E9D-8F99-61EB-774B-9EA422BCE3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171" y="10656993"/>
            <a:ext cx="891752" cy="891754"/>
          </a:xfrm>
          <a:prstGeom prst="rect">
            <a:avLst/>
          </a:prstGeom>
        </p:spPr>
      </p:pic>
      <p:pic>
        <p:nvPicPr>
          <p:cNvPr id="115" name="Image 114">
            <a:hlinkClick r:id="rId18"/>
            <a:extLst>
              <a:ext uri="{FF2B5EF4-FFF2-40B4-BE49-F238E27FC236}">
                <a16:creationId xmlns:a16="http://schemas.microsoft.com/office/drawing/2014/main" id="{D08A64AC-DF80-1E2C-20EE-351E628C98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44199" y="10706260"/>
            <a:ext cx="1282419" cy="1282419"/>
          </a:xfrm>
          <a:prstGeom prst="rect">
            <a:avLst/>
          </a:prstGeom>
        </p:spPr>
      </p:pic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5183959-C713-3503-2E98-CDC2C4AE8D47}"/>
              </a:ext>
            </a:extLst>
          </p:cNvPr>
          <p:cNvGrpSpPr/>
          <p:nvPr/>
        </p:nvGrpSpPr>
        <p:grpSpPr>
          <a:xfrm flipH="1">
            <a:off x="12182618" y="4240718"/>
            <a:ext cx="1879614" cy="1605807"/>
            <a:chOff x="9106206" y="2549309"/>
            <a:chExt cx="1625331" cy="1448579"/>
          </a:xfrm>
        </p:grpSpPr>
        <p:pic>
          <p:nvPicPr>
            <p:cNvPr id="119" name="Picture 16">
              <a:extLst>
                <a:ext uri="{FF2B5EF4-FFF2-40B4-BE49-F238E27FC236}">
                  <a16:creationId xmlns:a16="http://schemas.microsoft.com/office/drawing/2014/main" id="{501A5BAC-E794-F60C-C0AD-B0BF66CBB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28"/>
            <a:stretch/>
          </p:blipFill>
          <p:spPr bwMode="auto">
            <a:xfrm>
              <a:off x="9974945" y="2549309"/>
              <a:ext cx="756592" cy="1029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DA95EEE-D9F0-DED2-FECD-BF27789F6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206" y="2707484"/>
              <a:ext cx="1233217" cy="129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Image 121">
            <a:extLst>
              <a:ext uri="{FF2B5EF4-FFF2-40B4-BE49-F238E27FC236}">
                <a16:creationId xmlns:a16="http://schemas.microsoft.com/office/drawing/2014/main" id="{7596E542-404F-ED6D-D90E-564A39561FE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EF2F2"/>
              </a:clrFrom>
              <a:clrTo>
                <a:srgbClr val="FEF2F2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348" b="98137" l="3604" r="91892">
                        <a14:foregroundMark x1="57658" y1="78882" x2="49550" y2="63354"/>
                        <a14:foregroundMark x1="46847" y1="75776" x2="28829" y2="56522"/>
                        <a14:foregroundMark x1="43243" y1="83230" x2="51351" y2="88820"/>
                        <a14:foregroundMark x1="54054" y1="86957" x2="47748" y2="98137"/>
                        <a14:foregroundMark x1="88288" y1="47205" x2="90090" y2="36025"/>
                        <a14:foregroundMark x1="89189" y1="27329" x2="81081" y2="16149"/>
                        <a14:foregroundMark x1="67568" y1="11180" x2="41441" y2="8075"/>
                        <a14:foregroundMark x1="58559" y1="5590" x2="38739" y2="4348"/>
                        <a14:foregroundMark x1="10811" y1="27329" x2="3604" y2="39130"/>
                        <a14:foregroundMark x1="91892" y1="29814" x2="91892" y2="40994"/>
                        <a14:backgroundMark x1="44144" y1="36025" x2="44144" y2="36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9722" y="6243301"/>
            <a:ext cx="452798" cy="656761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1251A982-BAFE-1E45-EA67-9FAA5C3D76F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95461" y="2101026"/>
            <a:ext cx="790575" cy="762000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A0DE374A-2B0A-AD1C-97D9-DDC2C5DB9F0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48581"/>
          <a:stretch/>
        </p:blipFill>
        <p:spPr>
          <a:xfrm>
            <a:off x="11503939" y="1712321"/>
            <a:ext cx="617849" cy="1127191"/>
          </a:xfrm>
          <a:prstGeom prst="rect">
            <a:avLst/>
          </a:prstGeom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9CE5FCDA-00BE-F1FC-0B3A-9FAC82F6BACA}"/>
              </a:ext>
            </a:extLst>
          </p:cNvPr>
          <p:cNvSpPr txBox="1"/>
          <p:nvPr/>
        </p:nvSpPr>
        <p:spPr>
          <a:xfrm>
            <a:off x="9324419" y="11936468"/>
            <a:ext cx="181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btcmap.org/</a:t>
            </a:r>
            <a:r>
              <a:rPr lang="fr-FR" sz="1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80EE2C-5248-AD90-32A3-491F8ADD4AB2}"/>
              </a:ext>
            </a:extLst>
          </p:cNvPr>
          <p:cNvSpPr txBox="1"/>
          <p:nvPr/>
        </p:nvSpPr>
        <p:spPr>
          <a:xfrm>
            <a:off x="1812435" y="10436582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/>
              <a:t>Logiciel</a:t>
            </a:r>
            <a:r>
              <a:rPr lang="en-US" sz="2300" dirty="0"/>
              <a:t> </a:t>
            </a:r>
            <a:r>
              <a:rPr lang="en-US" sz="2300" dirty="0" err="1"/>
              <a:t>officiel</a:t>
            </a:r>
            <a:r>
              <a:rPr lang="en-US" sz="2300" dirty="0"/>
              <a:t> </a:t>
            </a:r>
            <a:r>
              <a:rPr lang="en-US" sz="2300" b="1" dirty="0"/>
              <a:t>Monero GUI</a:t>
            </a:r>
            <a:r>
              <a:rPr lang="en-US" sz="2100" dirty="0"/>
              <a:t> </a:t>
            </a:r>
            <a:br>
              <a:rPr lang="en-US" sz="2100" dirty="0"/>
            </a:br>
            <a:r>
              <a:rPr lang="en-US" sz="2100" dirty="0"/>
              <a:t>mode "</a:t>
            </a:r>
            <a:r>
              <a:rPr lang="en-US" sz="2100" dirty="0" err="1"/>
              <a:t>marchand</a:t>
            </a:r>
            <a:r>
              <a:rPr lang="en-US" sz="2100" dirty="0"/>
              <a:t>" &amp; </a:t>
            </a:r>
            <a:r>
              <a:rPr lang="en-US" sz="2100" b="1" dirty="0" err="1"/>
              <a:t>noeud</a:t>
            </a:r>
            <a:r>
              <a:rPr lang="en-US" sz="2100" dirty="0"/>
              <a:t> : </a:t>
            </a:r>
            <a:r>
              <a:rPr lang="en-US" sz="2000" dirty="0">
                <a:hlinkClick r:id="rId28"/>
              </a:rPr>
              <a:t>getmonero.org/downloads</a:t>
            </a:r>
            <a:endParaRPr lang="en-US" dirty="0"/>
          </a:p>
        </p:txBody>
      </p:sp>
      <p:pic>
        <p:nvPicPr>
          <p:cNvPr id="18" name="Picture 2" descr="Logo, logos, monero icon - Free download on Iconfinder">
            <a:extLst>
              <a:ext uri="{FF2B5EF4-FFF2-40B4-BE49-F238E27FC236}">
                <a16:creationId xmlns:a16="http://schemas.microsoft.com/office/drawing/2014/main" id="{59E735E1-1B79-3C84-7503-C3609A53D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71" y="9805493"/>
            <a:ext cx="565625" cy="5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7F1FC47-ECFF-BCBE-A8BA-D5A281460F23}"/>
              </a:ext>
            </a:extLst>
          </p:cNvPr>
          <p:cNvSpPr txBox="1"/>
          <p:nvPr/>
        </p:nvSpPr>
        <p:spPr>
          <a:xfrm>
            <a:off x="468562" y="9773532"/>
            <a:ext cx="17265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Avancé :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12EEC67-3202-8A7C-5958-3336E9F657E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472" y="1331716"/>
            <a:ext cx="941920" cy="12807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9D56AB-3238-E72E-D8A7-FCBD5128D34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38" y="11682019"/>
            <a:ext cx="440396" cy="44039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A4AC2F-203E-843E-C8CE-502A079B9881}"/>
              </a:ext>
            </a:extLst>
          </p:cNvPr>
          <p:cNvGrpSpPr/>
          <p:nvPr/>
        </p:nvGrpSpPr>
        <p:grpSpPr>
          <a:xfrm>
            <a:off x="2949080" y="11657015"/>
            <a:ext cx="526143" cy="507845"/>
            <a:chOff x="7757577" y="1262252"/>
            <a:chExt cx="1090015" cy="109001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3CE1940-2098-557F-6E8E-DE0D6960EF28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13317B48-C676-13B9-C7A0-6DE5EA871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7853D95-D149-FD23-5319-A2070E23CB44}"/>
              </a:ext>
            </a:extLst>
          </p:cNvPr>
          <p:cNvSpPr txBox="1"/>
          <p:nvPr/>
        </p:nvSpPr>
        <p:spPr>
          <a:xfrm>
            <a:off x="1906136" y="1258745"/>
            <a:ext cx="3259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1D7F81C-A94F-DD65-E09E-CFC26A910292}"/>
              </a:ext>
            </a:extLst>
          </p:cNvPr>
          <p:cNvSpPr txBox="1"/>
          <p:nvPr/>
        </p:nvSpPr>
        <p:spPr>
          <a:xfrm>
            <a:off x="448403" y="11615388"/>
            <a:ext cx="286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b="1" dirty="0">
                <a:solidFill>
                  <a:schemeClr val="accent2"/>
                </a:solidFill>
              </a:rPr>
              <a:t>Très avancé : 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6FCDD4C-FC56-85E3-B77D-2BEADC561184}"/>
              </a:ext>
            </a:extLst>
          </p:cNvPr>
          <p:cNvSpPr txBox="1"/>
          <p:nvPr/>
        </p:nvSpPr>
        <p:spPr>
          <a:xfrm>
            <a:off x="523707" y="12103288"/>
            <a:ext cx="3265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Pour votre boutique et site Web !</a:t>
            </a:r>
            <a:endParaRPr lang="en-US" sz="16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EFC8093-D10D-FCD5-6555-FD735AF2177A}"/>
              </a:ext>
            </a:extLst>
          </p:cNvPr>
          <p:cNvSpPr txBox="1"/>
          <p:nvPr/>
        </p:nvSpPr>
        <p:spPr>
          <a:xfrm>
            <a:off x="1558020" y="12357246"/>
            <a:ext cx="405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/>
              <a:t>BTCPayServer</a:t>
            </a:r>
            <a:r>
              <a:rPr lang="en-US" sz="2300" b="1" dirty="0"/>
              <a:t> </a:t>
            </a:r>
            <a:r>
              <a:rPr lang="en-US" sz="2100" dirty="0"/>
              <a:t>avec </a:t>
            </a:r>
            <a:r>
              <a:rPr lang="en-US" sz="2100" dirty="0" err="1"/>
              <a:t>ordinateur</a:t>
            </a:r>
            <a:br>
              <a:rPr lang="en-US" sz="2300" dirty="0"/>
            </a:br>
            <a:r>
              <a:rPr lang="en-US" sz="2100" dirty="0" err="1"/>
              <a:t>dédié</a:t>
            </a:r>
            <a:r>
              <a:rPr lang="en-US" sz="2100" dirty="0"/>
              <a:t> (node), 100% souverain </a:t>
            </a:r>
            <a:r>
              <a:rPr lang="en-US" sz="2000" dirty="0">
                <a:hlinkClick r:id="rId35"/>
              </a:rPr>
              <a:t>BTCpayserver.org/ </a:t>
            </a:r>
            <a:r>
              <a:rPr lang="en-US" sz="2000" dirty="0"/>
              <a:t>sur </a:t>
            </a:r>
            <a:r>
              <a:rPr lang="en-US" sz="2000" dirty="0">
                <a:hlinkClick r:id="rId36"/>
              </a:rPr>
              <a:t>Umbrel.com/</a:t>
            </a:r>
            <a:endParaRPr lang="en-US" dirty="0"/>
          </a:p>
        </p:txBody>
      </p: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A0A36DA-C363-4B74-0022-EC25EC1F781E}"/>
              </a:ext>
            </a:extLst>
          </p:cNvPr>
          <p:cNvGrpSpPr/>
          <p:nvPr/>
        </p:nvGrpSpPr>
        <p:grpSpPr>
          <a:xfrm>
            <a:off x="458059" y="7605632"/>
            <a:ext cx="5229734" cy="2238006"/>
            <a:chOff x="634057" y="7444004"/>
            <a:chExt cx="5229734" cy="2238006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089EB4D-DBB3-3A8A-F6AC-6F6EB2CE2B22}"/>
                </a:ext>
              </a:extLst>
            </p:cNvPr>
            <p:cNvSpPr txBox="1"/>
            <p:nvPr/>
          </p:nvSpPr>
          <p:spPr>
            <a:xfrm>
              <a:off x="634057" y="7444004"/>
              <a:ext cx="4291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accent2"/>
                  </a:solidFill>
                </a:rPr>
                <a:t>Pour Bitcoin seul :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EFEBD832-E073-3130-030D-73349CF82B37}"/>
                </a:ext>
              </a:extLst>
            </p:cNvPr>
            <p:cNvGrpSpPr/>
            <p:nvPr/>
          </p:nvGrpSpPr>
          <p:grpSpPr>
            <a:xfrm>
              <a:off x="740035" y="7504939"/>
              <a:ext cx="5123756" cy="2177071"/>
              <a:chOff x="512126" y="2026802"/>
              <a:chExt cx="5123756" cy="2177071"/>
            </a:xfrm>
          </p:grpSpPr>
          <p:pic>
            <p:nvPicPr>
              <p:cNvPr id="100" name="Image 99">
                <a:extLst>
                  <a:ext uri="{FF2B5EF4-FFF2-40B4-BE49-F238E27FC236}">
                    <a16:creationId xmlns:a16="http://schemas.microsoft.com/office/drawing/2014/main" id="{8EF43A5F-21CA-3C2E-4CB5-85491D46C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126" y="2740092"/>
                <a:ext cx="1242619" cy="1226956"/>
              </a:xfrm>
              <a:prstGeom prst="rect">
                <a:avLst/>
              </a:prstGeom>
            </p:spPr>
          </p:pic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38306D43-047C-A5E2-656C-32124A3ACF5B}"/>
                  </a:ext>
                </a:extLst>
              </p:cNvPr>
              <p:cNvGrpSpPr/>
              <p:nvPr/>
            </p:nvGrpSpPr>
            <p:grpSpPr>
              <a:xfrm>
                <a:off x="1805777" y="2026802"/>
                <a:ext cx="3830105" cy="2177071"/>
                <a:chOff x="1805777" y="2026802"/>
                <a:chExt cx="3830105" cy="2177071"/>
              </a:xfrm>
            </p:grpSpPr>
            <p:grpSp>
              <p:nvGrpSpPr>
                <p:cNvPr id="57" name="Groupe 56">
                  <a:extLst>
                    <a:ext uri="{FF2B5EF4-FFF2-40B4-BE49-F238E27FC236}">
                      <a16:creationId xmlns:a16="http://schemas.microsoft.com/office/drawing/2014/main" id="{F941E418-CE3B-C4EA-19D3-8B89774344A3}"/>
                    </a:ext>
                  </a:extLst>
                </p:cNvPr>
                <p:cNvGrpSpPr/>
                <p:nvPr/>
              </p:nvGrpSpPr>
              <p:grpSpPr>
                <a:xfrm>
                  <a:off x="1805777" y="2560131"/>
                  <a:ext cx="3830105" cy="1643742"/>
                  <a:chOff x="1844940" y="2633097"/>
                  <a:chExt cx="3830105" cy="1643742"/>
                </a:xfrm>
              </p:grpSpPr>
              <p:sp>
                <p:nvSpPr>
                  <p:cNvPr id="21" name="ZoneTexte 20">
                    <a:extLst>
                      <a:ext uri="{FF2B5EF4-FFF2-40B4-BE49-F238E27FC236}">
                        <a16:creationId xmlns:a16="http://schemas.microsoft.com/office/drawing/2014/main" id="{B84AFCA5-5BDD-86C9-ED6E-986F253E9A93}"/>
                      </a:ext>
                    </a:extLst>
                  </p:cNvPr>
                  <p:cNvSpPr txBox="1"/>
                  <p:nvPr/>
                </p:nvSpPr>
                <p:spPr>
                  <a:xfrm>
                    <a:off x="1844940" y="2633097"/>
                    <a:ext cx="3579609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24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&gt; </a:t>
                    </a:r>
                    <a:r>
                      <a:rPr lang="fr-FR" sz="2600" b="1" u="sng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Swiss-Bitcoin-Pay.ch</a:t>
                    </a:r>
                    <a:endParaRPr lang="en-US" sz="2600" b="1" u="sng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C36EFAB7-67A7-1672-E907-D1C1834C8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63150" y="3076510"/>
                    <a:ext cx="3811895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Avec </a:t>
                    </a:r>
                    <a:r>
                      <a:rPr lang="en-US" dirty="0" err="1"/>
                      <a:t>ce</a:t>
                    </a:r>
                    <a:r>
                      <a:rPr lang="en-US" dirty="0"/>
                      <a:t> service </a:t>
                    </a:r>
                    <a:r>
                      <a:rPr lang="en-US" dirty="0" err="1"/>
                      <a:t>suisse</a:t>
                    </a:r>
                    <a:r>
                      <a:rPr lang="en-US" dirty="0"/>
                      <a:t> </a:t>
                    </a:r>
                    <a:r>
                      <a:rPr lang="fr-FR" dirty="0"/>
                      <a:t>vous pouvez choisir le </a:t>
                    </a:r>
                    <a:r>
                      <a:rPr lang="fr-FR" b="1" dirty="0"/>
                      <a:t>% de ventes à reverser en € directement </a:t>
                    </a:r>
                    <a:r>
                      <a:rPr lang="fr-FR" dirty="0"/>
                      <a:t>sur votre compte bancaire le lendemain</a:t>
                    </a:r>
                  </a:p>
                </p:txBody>
              </p:sp>
            </p:grpSp>
            <p:grpSp>
              <p:nvGrpSpPr>
                <p:cNvPr id="140" name="Groupe 139">
                  <a:extLst>
                    <a:ext uri="{FF2B5EF4-FFF2-40B4-BE49-F238E27FC236}">
                      <a16:creationId xmlns:a16="http://schemas.microsoft.com/office/drawing/2014/main" id="{3778080B-690E-E6D3-F8D0-1CDC60863EBF}"/>
                    </a:ext>
                  </a:extLst>
                </p:cNvPr>
                <p:cNvGrpSpPr/>
                <p:nvPr/>
              </p:nvGrpSpPr>
              <p:grpSpPr>
                <a:xfrm>
                  <a:off x="3630424" y="2026802"/>
                  <a:ext cx="677832" cy="496333"/>
                  <a:chOff x="3400746" y="2658095"/>
                  <a:chExt cx="677832" cy="496333"/>
                </a:xfrm>
              </p:grpSpPr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42F61D65-17CB-FEF0-EE83-6BBF3DCBE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3054" y="2864105"/>
                    <a:ext cx="265524" cy="2655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Image 135">
                    <a:extLst>
                      <a:ext uri="{FF2B5EF4-FFF2-40B4-BE49-F238E27FC236}">
                        <a16:creationId xmlns:a16="http://schemas.microsoft.com/office/drawing/2014/main" id="{6ECFADDA-2E07-5FF7-4297-BFDE64FD1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00746" y="2658095"/>
                    <a:ext cx="496333" cy="49633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713DD3AA-46D7-7230-48F1-4B582EB54841}"/>
              </a:ext>
            </a:extLst>
          </p:cNvPr>
          <p:cNvGrpSpPr/>
          <p:nvPr/>
        </p:nvGrpSpPr>
        <p:grpSpPr>
          <a:xfrm>
            <a:off x="5129324" y="1397282"/>
            <a:ext cx="747417" cy="1041803"/>
            <a:chOff x="4465875" y="627849"/>
            <a:chExt cx="747817" cy="1042361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344A2CA6-A2ED-C96B-514B-B0F9E34C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462" y="1386603"/>
              <a:ext cx="271230" cy="27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CAE8899D-34DD-01DA-8A91-028217F8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24" y="1162947"/>
              <a:ext cx="507263" cy="507263"/>
            </a:xfrm>
            <a:prstGeom prst="rect">
              <a:avLst/>
            </a:prstGeom>
          </p:spPr>
        </p:pic>
        <p:pic>
          <p:nvPicPr>
            <p:cNvPr id="9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5A3D44CF-0A74-8DD5-D352-86CE97547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875" y="627849"/>
              <a:ext cx="593641" cy="57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42EC7CA-7585-C8A0-19D4-BA462BFA6FEE}"/>
              </a:ext>
            </a:extLst>
          </p:cNvPr>
          <p:cNvSpPr txBox="1"/>
          <p:nvPr/>
        </p:nvSpPr>
        <p:spPr>
          <a:xfrm>
            <a:off x="4284266" y="2089458"/>
            <a:ext cx="1517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77A0B49C-E67F-0FFF-44D7-8F61B7A5159F}"/>
              </a:ext>
            </a:extLst>
          </p:cNvPr>
          <p:cNvSpPr txBox="1"/>
          <p:nvPr/>
        </p:nvSpPr>
        <p:spPr>
          <a:xfrm>
            <a:off x="1906136" y="1878164"/>
            <a:ext cx="3138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facultatif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route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5 min !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bitrequest.io/brewery/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E6F437-D7AA-527A-A28C-2E0FD9020E2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83301" y="12494295"/>
            <a:ext cx="555128" cy="844098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C7DEFC40-1741-5896-785B-98C3906A9A2D}"/>
              </a:ext>
            </a:extLst>
          </p:cNvPr>
          <p:cNvSpPr txBox="1"/>
          <p:nvPr/>
        </p:nvSpPr>
        <p:spPr>
          <a:xfrm>
            <a:off x="418895" y="2959044"/>
            <a:ext cx="50759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Pour vous et vos salariés, avec </a:t>
            </a:r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relevés comptables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faciles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056E4AD2-2884-E4E8-F848-F4BB4D8EFF02}"/>
              </a:ext>
            </a:extLst>
          </p:cNvPr>
          <p:cNvGrpSpPr/>
          <p:nvPr/>
        </p:nvGrpSpPr>
        <p:grpSpPr>
          <a:xfrm>
            <a:off x="865830" y="3872334"/>
            <a:ext cx="1329283" cy="1295200"/>
            <a:chOff x="899611" y="3747995"/>
            <a:chExt cx="1234404" cy="1202754"/>
          </a:xfrm>
        </p:grpSpPr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E1CE67FF-0413-06A2-6C9B-F061541C6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/>
            <a:srcRect l="1673" t="1786" r="3953" b="2676"/>
            <a:stretch/>
          </p:blipFill>
          <p:spPr>
            <a:xfrm>
              <a:off x="1064124" y="3747995"/>
              <a:ext cx="919248" cy="930561"/>
            </a:xfrm>
            <a:prstGeom prst="rect">
              <a:avLst/>
            </a:prstGeom>
          </p:spPr>
        </p:pic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137FBE58-26F3-3C3B-C417-4D3EEBD00EC9}"/>
                </a:ext>
              </a:extLst>
            </p:cNvPr>
            <p:cNvSpPr txBox="1"/>
            <p:nvPr/>
          </p:nvSpPr>
          <p:spPr>
            <a:xfrm>
              <a:off x="899611" y="4650650"/>
              <a:ext cx="1234404" cy="30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5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bitrequest.io</a:t>
              </a:r>
              <a:endParaRPr lang="en-US" sz="15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ZoneTexte 129">
            <a:extLst>
              <a:ext uri="{FF2B5EF4-FFF2-40B4-BE49-F238E27FC236}">
                <a16:creationId xmlns:a16="http://schemas.microsoft.com/office/drawing/2014/main" id="{182693F0-6CF7-2D1C-C5FE-ACF393BA8C95}"/>
              </a:ext>
            </a:extLst>
          </p:cNvPr>
          <p:cNvSpPr txBox="1"/>
          <p:nvPr/>
        </p:nvSpPr>
        <p:spPr>
          <a:xfrm>
            <a:off x="6569484" y="11967946"/>
            <a:ext cx="181636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</a:t>
            </a:r>
            <a:endParaRPr lang="en-US" sz="13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5ADFC275-60CE-2E70-22FD-F0F57970DBB1}"/>
              </a:ext>
            </a:extLst>
          </p:cNvPr>
          <p:cNvGrpSpPr/>
          <p:nvPr/>
        </p:nvGrpSpPr>
        <p:grpSpPr>
          <a:xfrm>
            <a:off x="361453" y="5201013"/>
            <a:ext cx="2328327" cy="969496"/>
            <a:chOff x="361453" y="5042263"/>
            <a:chExt cx="2328327" cy="969496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445674E-E847-36D9-1E1A-43DDA52DC3D4}"/>
                </a:ext>
              </a:extLst>
            </p:cNvPr>
            <p:cNvSpPr txBox="1"/>
            <p:nvPr/>
          </p:nvSpPr>
          <p:spPr>
            <a:xfrm>
              <a:off x="361453" y="5042263"/>
              <a:ext cx="2328327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Site web ou app </a:t>
              </a:r>
              <a:br>
                <a:rPr lang="fr-FR" sz="1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fr-FR" sz="1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tél, tablette, PC..</a:t>
              </a:r>
            </a:p>
            <a:p>
              <a:pPr algn="ctr"/>
              <a:r>
                <a:rPr lang="fr-FR" sz="1900" b="1" dirty="0">
                  <a:solidFill>
                    <a:schemeClr val="bg2">
                      <a:lumMod val="10000"/>
                    </a:schemeClr>
                  </a:solidFill>
                </a:rPr>
                <a:t>     Universel et libre ! </a:t>
              </a:r>
              <a:endParaRPr lang="en-US" sz="1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C175AA51-3013-378A-5809-C01BFD0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ackgroundRemoval t="10000" b="90000" l="10000" r="90000">
                          <a14:foregroundMark x1="60714" y1="50000" x2="46429" y2="66667"/>
                          <a14:foregroundMark x1="53571" y1="53333" x2="53571" y2="40000"/>
                          <a14:foregroundMark x1="60714" y1="53333" x2="39286" y2="73333"/>
                          <a14:foregroundMark x1="39286" y1="26667" x2="32143" y2="2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466" y="5722894"/>
              <a:ext cx="187849" cy="201267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720F73E9-7E9E-3E1B-7668-1EE69F88BE9C}"/>
              </a:ext>
            </a:extLst>
          </p:cNvPr>
          <p:cNvSpPr txBox="1"/>
          <p:nvPr/>
        </p:nvSpPr>
        <p:spPr>
          <a:xfrm>
            <a:off x="431116" y="6218682"/>
            <a:ext cx="4291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Si besoin de dépenser :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9D2A94-ADCE-DD04-9028-1A9E57CE0A4F}"/>
              </a:ext>
            </a:extLst>
          </p:cNvPr>
          <p:cNvSpPr txBox="1"/>
          <p:nvPr/>
        </p:nvSpPr>
        <p:spPr>
          <a:xfrm>
            <a:off x="433043" y="6656041"/>
            <a:ext cx="5331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Bitrefill.com (cartes cadeau)</a:t>
            </a:r>
            <a:r>
              <a:rPr lang="fr-F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, Monezon.com, </a:t>
            </a:r>
            <a:r>
              <a:rPr lang="fr-FR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Relai.app</a:t>
            </a:r>
            <a:r>
              <a:rPr lang="fr-F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(revente en €)...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7D8B3EEC-4B94-A64E-4409-692664BFAD0E}"/>
              </a:ext>
            </a:extLst>
          </p:cNvPr>
          <p:cNvGrpSpPr/>
          <p:nvPr/>
        </p:nvGrpSpPr>
        <p:grpSpPr>
          <a:xfrm flipH="1">
            <a:off x="2723353" y="3569123"/>
            <a:ext cx="2957279" cy="2445910"/>
            <a:chOff x="3959261" y="2153698"/>
            <a:chExt cx="3512938" cy="2905484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A3D62955-D312-65C8-0A69-6816FFEDFF07}"/>
                </a:ext>
              </a:extLst>
            </p:cNvPr>
            <p:cNvGrpSpPr/>
            <p:nvPr/>
          </p:nvGrpSpPr>
          <p:grpSpPr>
            <a:xfrm>
              <a:off x="3959261" y="2153698"/>
              <a:ext cx="3512938" cy="2905484"/>
              <a:chOff x="6948994" y="1186785"/>
              <a:chExt cx="3512938" cy="2905484"/>
            </a:xfrm>
          </p:grpSpPr>
          <p:pic>
            <p:nvPicPr>
              <p:cNvPr id="91" name="Picture 4" descr="Android : la dernière mise à jour de sécurité est cruciale ...">
                <a:extLst>
                  <a:ext uri="{FF2B5EF4-FFF2-40B4-BE49-F238E27FC236}">
                    <a16:creationId xmlns:a16="http://schemas.microsoft.com/office/drawing/2014/main" id="{A555DAE5-8A43-BAC2-BAC1-78CB4C377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66" t="4046" r="16625"/>
              <a:stretch/>
            </p:blipFill>
            <p:spPr bwMode="auto">
              <a:xfrm>
                <a:off x="6948994" y="1186785"/>
                <a:ext cx="3512938" cy="2905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Image 91">
                <a:extLst>
                  <a:ext uri="{FF2B5EF4-FFF2-40B4-BE49-F238E27FC236}">
                    <a16:creationId xmlns:a16="http://schemas.microsoft.com/office/drawing/2014/main" id="{0C2F3720-D6D8-4CE7-C8CB-C425AF11F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384999" flipH="1">
                <a:off x="7376685" y="1553712"/>
                <a:ext cx="834375" cy="925869"/>
              </a:xfrm>
              <a:prstGeom prst="rect">
                <a:avLst/>
              </a:prstGeom>
            </p:spPr>
          </p:pic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E3D7A813-CB9A-960A-F386-928767E6C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717126" flipH="1">
                <a:off x="8596085" y="1845728"/>
                <a:ext cx="1393698" cy="1503872"/>
              </a:xfrm>
              <a:prstGeom prst="rect">
                <a:avLst/>
              </a:prstGeom>
            </p:spPr>
          </p:pic>
        </p:grp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E4B00E9E-F4B5-FE46-ED12-42353A97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05539" flipH="1">
              <a:off x="4275815" y="3438345"/>
              <a:ext cx="831112" cy="871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39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5B4D-B2DB-EF57-2C2B-BB23039A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ED00786-DB73-4CC7-CE6D-5918013EFB20}"/>
              </a:ext>
            </a:extLst>
          </p:cNvPr>
          <p:cNvSpPr/>
          <p:nvPr/>
        </p:nvSpPr>
        <p:spPr>
          <a:xfrm>
            <a:off x="12403654" y="7358724"/>
            <a:ext cx="5723092" cy="6043444"/>
          </a:xfrm>
          <a:prstGeom prst="roundRect">
            <a:avLst>
              <a:gd name="adj" fmla="val 4689"/>
            </a:avLst>
          </a:prstGeom>
          <a:solidFill>
            <a:srgbClr val="F4FAF0">
              <a:alpha val="80392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0B4E35-BFED-9F79-6FB9-4C7D38AB3578}"/>
              </a:ext>
            </a:extLst>
          </p:cNvPr>
          <p:cNvCxnSpPr/>
          <p:nvPr/>
        </p:nvCxnSpPr>
        <p:spPr>
          <a:xfrm>
            <a:off x="6104272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F94FADC-67EC-242C-3614-5E7A271FC26E}"/>
              </a:ext>
            </a:extLst>
          </p:cNvPr>
          <p:cNvCxnSpPr/>
          <p:nvPr/>
        </p:nvCxnSpPr>
        <p:spPr>
          <a:xfrm>
            <a:off x="12271826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480102A-BAA0-4453-8EBC-BA090679E31F}"/>
              </a:ext>
            </a:extLst>
          </p:cNvPr>
          <p:cNvSpPr txBox="1"/>
          <p:nvPr/>
        </p:nvSpPr>
        <p:spPr>
          <a:xfrm>
            <a:off x="-85630" y="236511"/>
            <a:ext cx="641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Pourquoi Bitcoin ou Monero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06BB27-3CEA-9651-05B0-A68736C9EB88}"/>
              </a:ext>
            </a:extLst>
          </p:cNvPr>
          <p:cNvSpPr txBox="1"/>
          <p:nvPr/>
        </p:nvSpPr>
        <p:spPr>
          <a:xfrm>
            <a:off x="7462406" y="12133980"/>
            <a:ext cx="382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Apiculteur, fermiers, </a:t>
            </a:r>
          </a:p>
          <a:p>
            <a:pPr algn="ctr"/>
            <a:r>
              <a:rPr lang="fr-FR" sz="2400" dirty="0"/>
              <a:t>médecin, bars, crêperies, restaurants ...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258B1F-D5D5-2138-AFD7-9B54E2962DD9}"/>
              </a:ext>
            </a:extLst>
          </p:cNvPr>
          <p:cNvSpPr txBox="1"/>
          <p:nvPr/>
        </p:nvSpPr>
        <p:spPr>
          <a:xfrm>
            <a:off x="-34712" y="13342109"/>
            <a:ext cx="79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p.1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9614D-81BC-75F5-0409-D2B5BA813EF5}"/>
              </a:ext>
            </a:extLst>
          </p:cNvPr>
          <p:cNvSpPr txBox="1"/>
          <p:nvPr/>
        </p:nvSpPr>
        <p:spPr>
          <a:xfrm>
            <a:off x="5945104" y="13337864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p.2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9BC7A-7308-590B-3E4D-A8AC634CE9A3}"/>
              </a:ext>
            </a:extLst>
          </p:cNvPr>
          <p:cNvSpPr txBox="1"/>
          <p:nvPr/>
        </p:nvSpPr>
        <p:spPr>
          <a:xfrm>
            <a:off x="12116119" y="13312249"/>
            <a:ext cx="99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p.3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506DCB-E7F8-866E-7868-DF4E4B54D327}"/>
              </a:ext>
            </a:extLst>
          </p:cNvPr>
          <p:cNvSpPr txBox="1"/>
          <p:nvPr/>
        </p:nvSpPr>
        <p:spPr>
          <a:xfrm>
            <a:off x="514833" y="7094102"/>
            <a:ext cx="506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Le cours est-il volatile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4E352A-6B74-4E4B-D19A-61A88EA9B236}"/>
              </a:ext>
            </a:extLst>
          </p:cNvPr>
          <p:cNvSpPr txBox="1"/>
          <p:nvPr/>
        </p:nvSpPr>
        <p:spPr>
          <a:xfrm>
            <a:off x="6254927" y="253190"/>
            <a:ext cx="5973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C'est du virtuel, non palpable ?</a:t>
            </a:r>
            <a:endParaRPr lang="en-US" sz="3400" b="1" dirty="0">
              <a:solidFill>
                <a:schemeClr val="accent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778AF3-8FBB-5EA6-13AD-434ECB18A3D2}"/>
              </a:ext>
            </a:extLst>
          </p:cNvPr>
          <p:cNvSpPr txBox="1"/>
          <p:nvPr/>
        </p:nvSpPr>
        <p:spPr>
          <a:xfrm>
            <a:off x="6691665" y="4055057"/>
            <a:ext cx="5061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800" b="1" dirty="0">
                <a:solidFill>
                  <a:schemeClr val="accent2"/>
                </a:solidFill>
              </a:rPr>
              <a:t>Qui l'utilise déjà ?</a:t>
            </a:r>
            <a:endParaRPr lang="en-US" sz="3800" b="1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0418E4-44B5-770E-5548-0D1209F50B18}"/>
              </a:ext>
            </a:extLst>
          </p:cNvPr>
          <p:cNvSpPr txBox="1"/>
          <p:nvPr/>
        </p:nvSpPr>
        <p:spPr>
          <a:xfrm>
            <a:off x="6321856" y="866653"/>
            <a:ext cx="581382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700" dirty="0"/>
          </a:p>
          <a:p>
            <a:r>
              <a:rPr lang="fr-FR" sz="2400" dirty="0"/>
              <a:t>Notez vos mots-clés sur du papier ou même une plaque métal : votre portefeuille devient aussi</a:t>
            </a:r>
            <a:r>
              <a:rPr lang="fr-FR" sz="2400" b="1" dirty="0"/>
              <a:t> palpable </a:t>
            </a:r>
            <a:r>
              <a:rPr lang="fr-FR" sz="2400" dirty="0"/>
              <a:t>qu'un lingot d'or par ex. !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135A5E-7D39-46E2-0979-AD12D6541B89}"/>
              </a:ext>
            </a:extLst>
          </p:cNvPr>
          <p:cNvSpPr txBox="1"/>
          <p:nvPr/>
        </p:nvSpPr>
        <p:spPr>
          <a:xfrm>
            <a:off x="344391" y="7717480"/>
            <a:ext cx="549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OUI, le cours de ces 2 crypto-monnaies est volatile, mais de - en - avec le temps,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81E414-5791-0CFB-3AC4-44C29CF5D13A}"/>
              </a:ext>
            </a:extLst>
          </p:cNvPr>
          <p:cNvSpPr txBox="1"/>
          <p:nvPr/>
        </p:nvSpPr>
        <p:spPr>
          <a:xfrm>
            <a:off x="258641" y="5094999"/>
            <a:ext cx="6048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On a besoin d'un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Moyen d'échange légal, convertible en €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Décentralisé, souverain, incensurable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Rapide, simple, collectif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Si possible intraçable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0FD1204-8546-8BFB-C653-E39D614B3BB2}"/>
              </a:ext>
            </a:extLst>
          </p:cNvPr>
          <p:cNvSpPr txBox="1"/>
          <p:nvPr/>
        </p:nvSpPr>
        <p:spPr>
          <a:xfrm>
            <a:off x="202783" y="2174358"/>
            <a:ext cx="586828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En finir avec les frais bancaires abusifs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Obtenir de nouveaux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Limiter l'inflation et protéger votre </a:t>
            </a:r>
            <a:r>
              <a:rPr lang="fr-FR" sz="2200" dirty="0" err="1"/>
              <a:t>tréso</a:t>
            </a:r>
            <a:endParaRPr lang="fr-F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Anticiper leur arrêt du cash : il n'y a plus que des billets de 50€ aux distributeurs...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Ne plus financer </a:t>
            </a:r>
            <a:r>
              <a:rPr lang="fr-FR" sz="2200" b="1" dirty="0"/>
              <a:t>leurs</a:t>
            </a:r>
            <a:r>
              <a:rPr lang="fr-FR" sz="2200" dirty="0"/>
              <a:t> guerres avec </a:t>
            </a:r>
            <a:r>
              <a:rPr lang="fr-FR" sz="2200" b="1" dirty="0"/>
              <a:t>notre</a:t>
            </a:r>
            <a:r>
              <a:rPr lang="fr-FR" sz="2200" dirty="0"/>
              <a:t> argent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Contrer l'euro-numérique centralisé (CBDC)... </a:t>
            </a:r>
            <a:endParaRPr lang="fr-FR" sz="2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698D0C-6C00-FC45-CD16-22ED99D2152B}"/>
              </a:ext>
            </a:extLst>
          </p:cNvPr>
          <p:cNvSpPr txBox="1"/>
          <p:nvPr/>
        </p:nvSpPr>
        <p:spPr>
          <a:xfrm>
            <a:off x="608909" y="12462241"/>
            <a:ext cx="53533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en moyenne,                  a augmenté de </a:t>
            </a:r>
            <a:r>
              <a:rPr kumimoji="0" lang="fr-FR" sz="2600" b="1" i="0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+90%/an </a:t>
            </a:r>
            <a:r>
              <a:rPr kumimoji="0" lang="fr-F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pendant 10 ans !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9E1D0B-58FF-5870-FF8F-1D2035C236E1}"/>
              </a:ext>
            </a:extLst>
          </p:cNvPr>
          <p:cNvSpPr txBox="1"/>
          <p:nvPr/>
        </p:nvSpPr>
        <p:spPr>
          <a:xfrm>
            <a:off x="6273768" y="4892164"/>
            <a:ext cx="590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10 % </a:t>
            </a:r>
            <a:r>
              <a:rPr lang="fr-FR" sz="2500" dirty="0"/>
              <a:t>des Français possèdent de la 'crypto' et il existe de nombreuses communautés</a:t>
            </a:r>
            <a:endParaRPr lang="en-US" sz="250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2E36E9-5463-2448-8883-84C268F60483}"/>
              </a:ext>
            </a:extLst>
          </p:cNvPr>
          <p:cNvSpPr txBox="1"/>
          <p:nvPr/>
        </p:nvSpPr>
        <p:spPr>
          <a:xfrm>
            <a:off x="12345581" y="7559122"/>
            <a:ext cx="3832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b="1" dirty="0">
                <a:solidFill>
                  <a:schemeClr val="accent2"/>
                </a:solidFill>
              </a:rPr>
              <a:t>Comment accepter </a:t>
            </a:r>
            <a:endParaRPr lang="en-US" sz="3400" b="1" dirty="0">
              <a:solidFill>
                <a:schemeClr val="bg1"/>
              </a:solidFill>
            </a:endParaRPr>
          </a:p>
        </p:txBody>
      </p:sp>
      <p:pic>
        <p:nvPicPr>
          <p:cNvPr id="61" name="Graphique 60">
            <a:extLst>
              <a:ext uri="{FF2B5EF4-FFF2-40B4-BE49-F238E27FC236}">
                <a16:creationId xmlns:a16="http://schemas.microsoft.com/office/drawing/2014/main" id="{0D457C40-0D70-52B3-F723-829A6DA1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48353" y="7967185"/>
            <a:ext cx="1604340" cy="42668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B839945-3BEE-6388-AF36-C41F13E60255}"/>
              </a:ext>
            </a:extLst>
          </p:cNvPr>
          <p:cNvSpPr txBox="1"/>
          <p:nvPr/>
        </p:nvSpPr>
        <p:spPr>
          <a:xfrm>
            <a:off x="12926696" y="12170274"/>
            <a:ext cx="345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>
                <a:solidFill>
                  <a:prstClr val="black"/>
                </a:solidFill>
                <a:latin typeface="Calibri" panose="020F0502020204030204"/>
              </a:rPr>
              <a:t>Et cachez-les bien </a:t>
            </a:r>
            <a:r>
              <a:rPr lang="fr-FR" sz="1900" dirty="0">
                <a:solidFill>
                  <a:prstClr val="black"/>
                </a:solidFill>
                <a:latin typeface="Calibri" panose="020F0502020204030204"/>
              </a:rPr>
              <a:t>😉</a:t>
            </a:r>
          </a:p>
        </p:txBody>
      </p:sp>
      <p:pic>
        <p:nvPicPr>
          <p:cNvPr id="32" name="Image 31">
            <a:hlinkClick r:id="rId4"/>
            <a:extLst>
              <a:ext uri="{FF2B5EF4-FFF2-40B4-BE49-F238E27FC236}">
                <a16:creationId xmlns:a16="http://schemas.microsoft.com/office/drawing/2014/main" id="{7976A794-34FE-035C-713D-E295BD72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649" y="7795217"/>
            <a:ext cx="1064648" cy="106464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A110B72-8C6D-FE4D-923E-E1EFAD74F21A}"/>
              </a:ext>
            </a:extLst>
          </p:cNvPr>
          <p:cNvSpPr txBox="1"/>
          <p:nvPr/>
        </p:nvSpPr>
        <p:spPr>
          <a:xfrm>
            <a:off x="9944963" y="6992522"/>
            <a:ext cx="182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Vidéo de la ferme Bitcoin </a:t>
            </a:r>
            <a:endParaRPr lang="en-US" sz="2000" i="1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8ABB52CC-6E4E-2E6B-A3FB-4A8FC6AE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181" y="6005495"/>
            <a:ext cx="3015132" cy="29541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F59047D-7712-CF3A-5EF0-57ED239D63CD}"/>
              </a:ext>
            </a:extLst>
          </p:cNvPr>
          <p:cNvSpPr txBox="1"/>
          <p:nvPr/>
        </p:nvSpPr>
        <p:spPr>
          <a:xfrm>
            <a:off x="452425" y="1050853"/>
            <a:ext cx="55261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/>
              <a:t>Il s'agit de 2 crypto-monnaies indépendantes et décentralisées. Bitcoin (BTC) est traçable, alors que Monero (XMR) est intraçable. </a:t>
            </a:r>
            <a:r>
              <a:rPr lang="fr-FR" sz="2200" u="sng" dirty="0"/>
              <a:t>Pour :</a:t>
            </a:r>
            <a:endParaRPr lang="en-US" sz="2200" u="sng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ACE9AE2-7C1C-9DF3-464A-8AAA9958C317}"/>
              </a:ext>
            </a:extLst>
          </p:cNvPr>
          <p:cNvSpPr txBox="1"/>
          <p:nvPr/>
        </p:nvSpPr>
        <p:spPr>
          <a:xfrm>
            <a:off x="13109273" y="174582"/>
            <a:ext cx="427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Quels sont les frais de transaction ? 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162DBF4-4A9C-9D70-CCAD-30DB0D0919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078" b="18091"/>
          <a:stretch/>
        </p:blipFill>
        <p:spPr>
          <a:xfrm>
            <a:off x="6822569" y="9336609"/>
            <a:ext cx="2408058" cy="2595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A2222AC6-6393-2AD1-CE7C-16BB4E391746}"/>
              </a:ext>
            </a:extLst>
          </p:cNvPr>
          <p:cNvSpPr txBox="1"/>
          <p:nvPr/>
        </p:nvSpPr>
        <p:spPr>
          <a:xfrm>
            <a:off x="12336109" y="4422112"/>
            <a:ext cx="575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Non, si vous suivez le tuto ci-après vous devenez 100% souverains sur votre argent !</a:t>
            </a:r>
          </a:p>
          <a:p>
            <a:pPr algn="ctr"/>
            <a:r>
              <a:rPr lang="fr-FR" sz="400" dirty="0"/>
              <a:t> </a:t>
            </a:r>
            <a:endParaRPr lang="en-US" sz="26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12B0BAF-4409-638B-D8B2-DB5B096ABC01}"/>
              </a:ext>
            </a:extLst>
          </p:cNvPr>
          <p:cNvSpPr txBox="1"/>
          <p:nvPr/>
        </p:nvSpPr>
        <p:spPr>
          <a:xfrm>
            <a:off x="12160316" y="3758486"/>
            <a:ext cx="628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Peut-on me les voler ? 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F3F2AC4-D303-6B35-109E-AA19C86117DD}"/>
              </a:ext>
            </a:extLst>
          </p:cNvPr>
          <p:cNvSpPr txBox="1"/>
          <p:nvPr/>
        </p:nvSpPr>
        <p:spPr>
          <a:xfrm>
            <a:off x="12482881" y="5256489"/>
            <a:ext cx="5407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Monero</a:t>
            </a:r>
            <a:r>
              <a:rPr lang="fr-FR" sz="2400" dirty="0"/>
              <a:t> est lui </a:t>
            </a:r>
            <a:r>
              <a:rPr lang="fr-FR" sz="2400" b="1" dirty="0"/>
              <a:t>intraçable, </a:t>
            </a:r>
            <a:r>
              <a:rPr lang="fr-FR" sz="2400" dirty="0"/>
              <a:t>les paiements sont comparables à du cash mais non-manipulé par la BCE</a:t>
            </a:r>
          </a:p>
          <a:p>
            <a:pPr algn="ctr"/>
            <a:r>
              <a:rPr lang="fr-FR" sz="1200" dirty="0"/>
              <a:t> </a:t>
            </a:r>
          </a:p>
          <a:p>
            <a:pPr algn="ctr"/>
            <a:r>
              <a:rPr lang="fr-FR" dirty="0"/>
              <a:t>💡</a:t>
            </a:r>
            <a:r>
              <a:rPr lang="fr-FR" sz="2000" dirty="0"/>
              <a:t>  Le fisc US offre 625 000$ à celui qui réussirait à craquer 1 adresse XMR !</a:t>
            </a:r>
            <a:endParaRPr lang="en-US" sz="2400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DF0EB30F-D888-92E2-2743-59E380A360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446"/>
          <a:stretch/>
        </p:blipFill>
        <p:spPr>
          <a:xfrm>
            <a:off x="9684884" y="9336609"/>
            <a:ext cx="2068359" cy="2495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sx="101000" sy="101000" algn="tl" rotWithShape="0">
              <a:srgbClr val="000000">
                <a:alpha val="11000"/>
              </a:srgbClr>
            </a:outerShdw>
          </a:effectLst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05BCC808-D339-D3E4-77EC-77AD4C5BB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6089" y="8732799"/>
            <a:ext cx="956939" cy="94883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2CD749E-6634-29C8-7E27-6856AD77314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47280"/>
          <a:stretch/>
        </p:blipFill>
        <p:spPr>
          <a:xfrm>
            <a:off x="8135373" y="2347931"/>
            <a:ext cx="1585784" cy="1319814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93D29B2B-4C8B-2075-A79D-223EF9ABE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42881" y="2244813"/>
            <a:ext cx="1438275" cy="1333500"/>
          </a:xfrm>
          <a:prstGeom prst="rect">
            <a:avLst/>
          </a:prstGeom>
        </p:spPr>
      </p:pic>
      <p:graphicFrame>
        <p:nvGraphicFramePr>
          <p:cNvPr id="81" name="Tableau 18">
            <a:extLst>
              <a:ext uri="{FF2B5EF4-FFF2-40B4-BE49-F238E27FC236}">
                <a16:creationId xmlns:a16="http://schemas.microsoft.com/office/drawing/2014/main" id="{70992D06-5106-BCE8-6EA6-FB71053AE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10778"/>
              </p:ext>
            </p:extLst>
          </p:nvPr>
        </p:nvGraphicFramePr>
        <p:xfrm>
          <a:off x="12477274" y="1368855"/>
          <a:ext cx="4846871" cy="23011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9020">
                  <a:extLst>
                    <a:ext uri="{9D8B030D-6E8A-4147-A177-3AD203B41FA5}">
                      <a16:colId xmlns:a16="http://schemas.microsoft.com/office/drawing/2014/main" val="2615779802"/>
                    </a:ext>
                  </a:extLst>
                </a:gridCol>
                <a:gridCol w="3117851">
                  <a:extLst>
                    <a:ext uri="{9D8B030D-6E8A-4147-A177-3AD203B41FA5}">
                      <a16:colId xmlns:a16="http://schemas.microsoft.com/office/drawing/2014/main" val="2393583084"/>
                    </a:ext>
                  </a:extLst>
                </a:gridCol>
              </a:tblGrid>
              <a:tr h="742556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Bitcoin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0,20€ à 15€  </a:t>
                      </a:r>
                      <a:r>
                        <a:rPr lang="fr-FR" sz="1800" b="0" dirty="0">
                          <a:solidFill>
                            <a:sysClr val="windowText" lastClr="00000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99143"/>
                  </a:ext>
                </a:extLst>
              </a:tr>
              <a:tr h="392614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Bitcoin</a:t>
                      </a:r>
                    </a:p>
                    <a:p>
                      <a:r>
                        <a:rPr lang="fr-F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Lightning</a:t>
                      </a:r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3€ la 1</a:t>
                      </a:r>
                      <a:r>
                        <a:rPr kumimoji="0" lang="fr-FR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ère</a:t>
                      </a:r>
                      <a:r>
                        <a:rPr kumimoji="0" lang="fr-F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fois puis 0,01€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90814"/>
                  </a:ext>
                </a:extLst>
              </a:tr>
              <a:tr h="735621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ysClr val="windowText" lastClr="000000"/>
                          </a:solidFill>
                        </a:rPr>
                        <a:t>Monero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solidFill>
                            <a:sysClr val="windowText" lastClr="000000"/>
                          </a:solidFill>
                        </a:rPr>
                        <a:t>0,01€ à 0,10€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(lien)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94861"/>
                  </a:ext>
                </a:extLst>
              </a:tr>
            </a:tbl>
          </a:graphicData>
        </a:graphic>
      </p:graphicFrame>
      <p:grpSp>
        <p:nvGrpSpPr>
          <p:cNvPr id="86" name="Groupe 85">
            <a:extLst>
              <a:ext uri="{FF2B5EF4-FFF2-40B4-BE49-F238E27FC236}">
                <a16:creationId xmlns:a16="http://schemas.microsoft.com/office/drawing/2014/main" id="{939E93D7-38D5-4450-434D-7B9FA95906A1}"/>
              </a:ext>
            </a:extLst>
          </p:cNvPr>
          <p:cNvGrpSpPr/>
          <p:nvPr/>
        </p:nvGrpSpPr>
        <p:grpSpPr>
          <a:xfrm>
            <a:off x="14681298" y="1695498"/>
            <a:ext cx="2701816" cy="378000"/>
            <a:chOff x="9205043" y="4390497"/>
            <a:chExt cx="3244246" cy="53424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B1AB25-9FA9-7161-B8C6-D33A30795865}"/>
                </a:ext>
              </a:extLst>
            </p:cNvPr>
            <p:cNvSpPr/>
            <p:nvPr/>
          </p:nvSpPr>
          <p:spPr>
            <a:xfrm>
              <a:off x="9271473" y="4521699"/>
              <a:ext cx="234960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3EF15FB2-17E9-2F39-9B2D-51CF1663E3B0}"/>
                </a:ext>
              </a:extLst>
            </p:cNvPr>
            <p:cNvSpPr txBox="1"/>
            <p:nvPr/>
          </p:nvSpPr>
          <p:spPr>
            <a:xfrm>
              <a:off x="11642789" y="4390497"/>
              <a:ext cx="806500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967538-13A0-ACE8-E0E7-AC68D9DCAA02}"/>
                </a:ext>
              </a:extLst>
            </p:cNvPr>
            <p:cNvSpPr/>
            <p:nvPr/>
          </p:nvSpPr>
          <p:spPr>
            <a:xfrm>
              <a:off x="9205043" y="4520334"/>
              <a:ext cx="1984771" cy="2844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8D0426DD-770A-3219-7A4A-6E8E98D23A03}"/>
              </a:ext>
            </a:extLst>
          </p:cNvPr>
          <p:cNvGrpSpPr/>
          <p:nvPr/>
        </p:nvGrpSpPr>
        <p:grpSpPr>
          <a:xfrm>
            <a:off x="14684533" y="2507890"/>
            <a:ext cx="2578664" cy="369332"/>
            <a:chOff x="9206918" y="4494851"/>
            <a:chExt cx="3096370" cy="53424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227471-2BFB-AE01-F001-D69A2253472A}"/>
                </a:ext>
              </a:extLst>
            </p:cNvPr>
            <p:cNvSpPr/>
            <p:nvPr/>
          </p:nvSpPr>
          <p:spPr>
            <a:xfrm>
              <a:off x="9210513" y="4620780"/>
              <a:ext cx="2399972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891FC21-4DF0-C358-D118-D4A3322859BB}"/>
                </a:ext>
              </a:extLst>
            </p:cNvPr>
            <p:cNvSpPr txBox="1"/>
            <p:nvPr/>
          </p:nvSpPr>
          <p:spPr>
            <a:xfrm>
              <a:off x="11625703" y="4494851"/>
              <a:ext cx="677585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65000"/>
                    </a:schemeClr>
                  </a:solidFill>
                </a:rPr>
                <a:t>20€ 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0D0FE8D-FB5A-E0C3-C260-B012A9325D2E}"/>
                </a:ext>
              </a:extLst>
            </p:cNvPr>
            <p:cNvSpPr/>
            <p:nvPr/>
          </p:nvSpPr>
          <p:spPr>
            <a:xfrm>
              <a:off x="9206918" y="4620661"/>
              <a:ext cx="224633" cy="288000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1DD7299-FC7A-0F90-8796-6F606510892E}"/>
              </a:ext>
            </a:extLst>
          </p:cNvPr>
          <p:cNvGrpSpPr/>
          <p:nvPr/>
        </p:nvGrpSpPr>
        <p:grpSpPr>
          <a:xfrm>
            <a:off x="14684534" y="3292407"/>
            <a:ext cx="2671261" cy="369332"/>
            <a:chOff x="9197986" y="4320461"/>
            <a:chExt cx="3207557" cy="5342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5A66354-36A9-5B4F-E6CA-DFE7E7B8CAD2}"/>
                </a:ext>
              </a:extLst>
            </p:cNvPr>
            <p:cNvSpPr/>
            <p:nvPr/>
          </p:nvSpPr>
          <p:spPr>
            <a:xfrm>
              <a:off x="9201583" y="4444462"/>
              <a:ext cx="2399971" cy="28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AA3E9ED3-B4B1-D5CE-1D30-44799196B063}"/>
                </a:ext>
              </a:extLst>
            </p:cNvPr>
            <p:cNvSpPr txBox="1"/>
            <p:nvPr/>
          </p:nvSpPr>
          <p:spPr>
            <a:xfrm>
              <a:off x="11614431" y="4320461"/>
              <a:ext cx="791112" cy="534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20€ </a:t>
              </a:r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8931DDF-4C8C-E5A2-BD7F-E594B2DF9C56}"/>
                </a:ext>
              </a:extLst>
            </p:cNvPr>
            <p:cNvSpPr/>
            <p:nvPr/>
          </p:nvSpPr>
          <p:spPr>
            <a:xfrm>
              <a:off x="9197986" y="4444420"/>
              <a:ext cx="224634" cy="296991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0D5E6B5A-538D-48F6-7A14-04484CBB0ACF}"/>
              </a:ext>
            </a:extLst>
          </p:cNvPr>
          <p:cNvGrpSpPr/>
          <p:nvPr/>
        </p:nvGrpSpPr>
        <p:grpSpPr>
          <a:xfrm>
            <a:off x="3762883" y="6221198"/>
            <a:ext cx="1156324" cy="741062"/>
            <a:chOff x="3644320" y="5752082"/>
            <a:chExt cx="1296654" cy="830997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B65C066-0AE5-4F84-DB0A-CF87F1E1BE54}"/>
                </a:ext>
              </a:extLst>
            </p:cNvPr>
            <p:cNvSpPr txBox="1"/>
            <p:nvPr/>
          </p:nvSpPr>
          <p:spPr>
            <a:xfrm>
              <a:off x="3644320" y="5752082"/>
              <a:ext cx="5029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chemeClr val="accent6"/>
                  </a:solidFill>
                </a:rPr>
                <a:t>=</a:t>
              </a:r>
              <a:endParaRPr lang="en-US" sz="4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E1A46052-0D29-63E8-6470-CC2B4929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651" y="5865649"/>
              <a:ext cx="677323" cy="677323"/>
            </a:xfrm>
            <a:prstGeom prst="rect">
              <a:avLst/>
            </a:prstGeom>
          </p:spPr>
        </p:pic>
      </p:grpSp>
      <p:pic>
        <p:nvPicPr>
          <p:cNvPr id="103" name="Image 102">
            <a:extLst>
              <a:ext uri="{FF2B5EF4-FFF2-40B4-BE49-F238E27FC236}">
                <a16:creationId xmlns:a16="http://schemas.microsoft.com/office/drawing/2014/main" id="{4AE0973D-AF37-125A-0E29-FD65F43D23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660" y="1571651"/>
            <a:ext cx="323654" cy="323654"/>
          </a:xfrm>
          <a:prstGeom prst="rect">
            <a:avLst/>
          </a:prstGeom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013423A-F3BC-C86A-0443-FD3B9F6FE68C}"/>
              </a:ext>
            </a:extLst>
          </p:cNvPr>
          <p:cNvGrpSpPr/>
          <p:nvPr/>
        </p:nvGrpSpPr>
        <p:grpSpPr>
          <a:xfrm>
            <a:off x="5045159" y="6270838"/>
            <a:ext cx="721627" cy="696530"/>
            <a:chOff x="7757577" y="1262252"/>
            <a:chExt cx="1090015" cy="1090015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1D91C372-1A33-83E0-3669-83929C07FAD9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902213E1-3959-6742-26AE-684E9EE4F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4D335517-458F-5D2A-5573-F584A54F6BAD}"/>
              </a:ext>
            </a:extLst>
          </p:cNvPr>
          <p:cNvGrpSpPr/>
          <p:nvPr/>
        </p:nvGrpSpPr>
        <p:grpSpPr>
          <a:xfrm>
            <a:off x="13627368" y="3122942"/>
            <a:ext cx="361997" cy="349408"/>
            <a:chOff x="7757577" y="1262252"/>
            <a:chExt cx="1090015" cy="1090015"/>
          </a:xfrm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B58FFE5-5B6E-DD64-BE44-2063725BB01D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C472588C-A6CC-4492-E8E1-4B4548EAE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1" name="Picture 2">
            <a:extLst>
              <a:ext uri="{FF2B5EF4-FFF2-40B4-BE49-F238E27FC236}">
                <a16:creationId xmlns:a16="http://schemas.microsoft.com/office/drawing/2014/main" id="{487C48AC-C341-960E-BEFB-D30ECE4F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62" y="2310611"/>
            <a:ext cx="228139" cy="2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A2480714-7B27-D385-C3CF-4A424595F001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25" y="2232970"/>
            <a:ext cx="309765" cy="309765"/>
          </a:xfrm>
          <a:prstGeom prst="rect">
            <a:avLst/>
          </a:prstGeom>
        </p:spPr>
      </p:pic>
      <p:sp>
        <p:nvSpPr>
          <p:cNvPr id="113" name="ZoneTexte 112">
            <a:extLst>
              <a:ext uri="{FF2B5EF4-FFF2-40B4-BE49-F238E27FC236}">
                <a16:creationId xmlns:a16="http://schemas.microsoft.com/office/drawing/2014/main" id="{F70EED08-249E-8297-A63D-3A427E0BB83C}"/>
              </a:ext>
            </a:extLst>
          </p:cNvPr>
          <p:cNvSpPr txBox="1"/>
          <p:nvPr/>
        </p:nvSpPr>
        <p:spPr>
          <a:xfrm>
            <a:off x="14267342" y="1684498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C30ED9DD-A7B9-B90B-1FF2-0EEA8B0E3F1E}"/>
              </a:ext>
            </a:extLst>
          </p:cNvPr>
          <p:cNvSpPr txBox="1"/>
          <p:nvPr/>
        </p:nvSpPr>
        <p:spPr>
          <a:xfrm>
            <a:off x="14259722" y="2491322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0€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A8AABE9-1AD6-E0C8-3336-E3305C322141}"/>
              </a:ext>
            </a:extLst>
          </p:cNvPr>
          <p:cNvSpPr txBox="1"/>
          <p:nvPr/>
        </p:nvSpPr>
        <p:spPr>
          <a:xfrm>
            <a:off x="14259722" y="3294779"/>
            <a:ext cx="45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0€ </a:t>
            </a:r>
            <a:endParaRPr lang="en-US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ABE0B40D-DDEE-27D1-0EB5-1EF2E95070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37737" y="12516689"/>
            <a:ext cx="1204316" cy="386670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51C07CE3-88F6-1B8B-FDAF-9FF6A02F88B4}"/>
              </a:ext>
            </a:extLst>
          </p:cNvPr>
          <p:cNvSpPr txBox="1"/>
          <p:nvPr/>
        </p:nvSpPr>
        <p:spPr>
          <a:xfrm>
            <a:off x="14183616" y="8893245"/>
            <a:ext cx="305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>
                <a:solidFill>
                  <a:schemeClr val="accent5">
                    <a:lumMod val="50000"/>
                  </a:schemeClr>
                </a:solidFill>
              </a:rPr>
              <a:t>CakeWallet.com</a:t>
            </a:r>
            <a:endParaRPr lang="en-US" sz="28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53268EEB-AF60-D6DD-052B-B9B07815F240}"/>
              </a:ext>
            </a:extLst>
          </p:cNvPr>
          <p:cNvSpPr txBox="1"/>
          <p:nvPr/>
        </p:nvSpPr>
        <p:spPr>
          <a:xfrm>
            <a:off x="12581163" y="8203966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</a:t>
            </a:r>
            <a:r>
              <a:rPr lang="fr-FR" sz="2200" b="1" dirty="0"/>
              <a:t>. Téléchargez l'app </a:t>
            </a:r>
            <a:endParaRPr lang="en-US" sz="2200" b="1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533FFF20-AEB7-B9EB-B80B-281E5D2F7FBF}"/>
              </a:ext>
            </a:extLst>
          </p:cNvPr>
          <p:cNvSpPr txBox="1"/>
          <p:nvPr/>
        </p:nvSpPr>
        <p:spPr>
          <a:xfrm>
            <a:off x="14068976" y="10286049"/>
            <a:ext cx="369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ym typeface="Wingdings" panose="05000000000000000000" pitchFamily="2" charset="2"/>
              </a:rPr>
              <a:t></a:t>
            </a:r>
            <a:r>
              <a:rPr lang="fr-FR" sz="2000" b="1" dirty="0"/>
              <a:t> Tuto vidéo en 16 min !</a:t>
            </a:r>
            <a:br>
              <a:rPr lang="fr-FR" sz="2000" b="1" dirty="0"/>
            </a:br>
            <a:r>
              <a:rPr lang="fr-FR" sz="2000" dirty="0"/>
              <a:t>En choisissant Monero, "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Héritage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</a:rPr>
              <a:t>25 </a:t>
            </a:r>
            <a:r>
              <a:rPr lang="fr-FR" sz="2000" dirty="0" err="1">
                <a:solidFill>
                  <a:schemeClr val="accent6">
                    <a:lumMod val="50000"/>
                  </a:schemeClr>
                </a:solidFill>
              </a:rPr>
              <a:t>seed</a:t>
            </a:r>
            <a:r>
              <a:rPr lang="fr-FR" sz="2000" dirty="0"/>
              <a:t>" et non pas </a:t>
            </a:r>
            <a:r>
              <a:rPr lang="fr-FR" sz="2000" dirty="0" err="1"/>
              <a:t>Polyseed</a:t>
            </a:r>
            <a:r>
              <a:rPr lang="fr-FR" sz="2000" dirty="0"/>
              <a:t> (</a:t>
            </a:r>
            <a:r>
              <a:rPr lang="fr-FR" sz="2000" dirty="0">
                <a:solidFill>
                  <a:srgbClr val="C00000"/>
                </a:solidFill>
              </a:rPr>
              <a:t>16</a:t>
            </a:r>
            <a:r>
              <a:rPr lang="fr-FR" sz="2000" dirty="0"/>
              <a:t>) </a:t>
            </a:r>
            <a:endParaRPr lang="fr-FR" sz="2000" b="1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0F2296B8-E2E0-43CB-0776-B42A58E5D498}"/>
              </a:ext>
            </a:extLst>
          </p:cNvPr>
          <p:cNvSpPr txBox="1"/>
          <p:nvPr/>
        </p:nvSpPr>
        <p:spPr>
          <a:xfrm>
            <a:off x="12605349" y="9786820"/>
            <a:ext cx="40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2</a:t>
            </a:r>
            <a:r>
              <a:rPr lang="fr-FR" sz="2200" b="1" dirty="0"/>
              <a:t>. Créez un "</a:t>
            </a:r>
            <a:r>
              <a:rPr lang="fr-FR" sz="2200" b="1" dirty="0" err="1"/>
              <a:t>wallet</a:t>
            </a:r>
            <a:r>
              <a:rPr lang="fr-FR" sz="2200" b="1" dirty="0"/>
              <a:t>"</a:t>
            </a:r>
            <a:endParaRPr lang="en-US" sz="2200" b="1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12D3E61E-0A1C-0BE1-BCA4-C138BE31827C}"/>
              </a:ext>
            </a:extLst>
          </p:cNvPr>
          <p:cNvSpPr txBox="1"/>
          <p:nvPr/>
        </p:nvSpPr>
        <p:spPr>
          <a:xfrm>
            <a:off x="12623974" y="11392237"/>
            <a:ext cx="40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3</a:t>
            </a:r>
            <a:r>
              <a:rPr lang="fr-FR" sz="2200" b="1" dirty="0"/>
              <a:t>. Notez bien vos 25 mots-clés</a:t>
            </a:r>
            <a:endParaRPr lang="en-US" sz="2200" b="1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7A84D6A1-5B28-7001-0139-E60375727E23}"/>
              </a:ext>
            </a:extLst>
          </p:cNvPr>
          <p:cNvSpPr txBox="1"/>
          <p:nvPr/>
        </p:nvSpPr>
        <p:spPr>
          <a:xfrm>
            <a:off x="12931583" y="11814827"/>
            <a:ext cx="50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Sur du papier ou du métal, pas sur ordi ni tél. !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1E594F18-41A7-337A-69AB-6D58890C7EE1}"/>
              </a:ext>
            </a:extLst>
          </p:cNvPr>
          <p:cNvSpPr txBox="1"/>
          <p:nvPr/>
        </p:nvSpPr>
        <p:spPr>
          <a:xfrm>
            <a:off x="12642992" y="12601949"/>
            <a:ext cx="55111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4</a:t>
            </a:r>
            <a:r>
              <a:rPr lang="fr-FR" sz="2200" b="1" dirty="0"/>
              <a:t>. Pour en acheter en tant que client ?</a:t>
            </a:r>
            <a:br>
              <a:rPr lang="fr-FR" sz="2200" b="1" dirty="0"/>
            </a:br>
            <a:r>
              <a:rPr lang="fr-FR" sz="2200" b="1" dirty="0"/>
              <a:t>     </a:t>
            </a:r>
            <a:r>
              <a:rPr lang="fr-FR" sz="2200" dirty="0"/>
              <a:t>bouton Achat puis DFX </a:t>
            </a:r>
            <a:r>
              <a:rPr lang="fr-FR" sz="2200" dirty="0" err="1"/>
              <a:t>Connect</a:t>
            </a:r>
            <a:endParaRPr lang="en-US" sz="2200" dirty="0"/>
          </a:p>
        </p:txBody>
      </p:sp>
      <p:sp>
        <p:nvSpPr>
          <p:cNvPr id="126" name="Flèche : en arc 125">
            <a:extLst>
              <a:ext uri="{FF2B5EF4-FFF2-40B4-BE49-F238E27FC236}">
                <a16:creationId xmlns:a16="http://schemas.microsoft.com/office/drawing/2014/main" id="{4CDFD223-1DAF-74CA-E4EF-923140C5375B}"/>
              </a:ext>
            </a:extLst>
          </p:cNvPr>
          <p:cNvSpPr/>
          <p:nvPr/>
        </p:nvSpPr>
        <p:spPr>
          <a:xfrm rot="1871067" flipV="1">
            <a:off x="16969213" y="12221861"/>
            <a:ext cx="1347827" cy="1347663"/>
          </a:xfrm>
          <a:prstGeom prst="circularArrow">
            <a:avLst>
              <a:gd name="adj1" fmla="val 9322"/>
              <a:gd name="adj2" fmla="val 2057139"/>
              <a:gd name="adj3" fmla="val 19200058"/>
              <a:gd name="adj4" fmla="val 15608986"/>
              <a:gd name="adj5" fmla="val 16761"/>
            </a:avLst>
          </a:prstGeom>
          <a:solidFill>
            <a:srgbClr val="FFAF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327E96F5-42CA-DAE9-2AE9-FCCC3C4F010A}"/>
              </a:ext>
            </a:extLst>
          </p:cNvPr>
          <p:cNvGrpSpPr/>
          <p:nvPr/>
        </p:nvGrpSpPr>
        <p:grpSpPr>
          <a:xfrm>
            <a:off x="369455" y="8606225"/>
            <a:ext cx="5731763" cy="3710312"/>
            <a:chOff x="369455" y="8504625"/>
            <a:chExt cx="5731763" cy="3710312"/>
          </a:xfrm>
        </p:grpSpPr>
        <p:pic>
          <p:nvPicPr>
            <p:cNvPr id="1024" name="Image 1023">
              <a:extLst>
                <a:ext uri="{FF2B5EF4-FFF2-40B4-BE49-F238E27FC236}">
                  <a16:creationId xmlns:a16="http://schemas.microsoft.com/office/drawing/2014/main" id="{6B5255D6-0A05-DCF4-2564-4ADCD9FD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3010"/>
            <a:stretch/>
          </p:blipFill>
          <p:spPr>
            <a:xfrm>
              <a:off x="369455" y="8504625"/>
              <a:ext cx="5731763" cy="3710312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416E8B4B-69F7-55FB-A92B-B63BC90BD80C}"/>
                </a:ext>
              </a:extLst>
            </p:cNvPr>
            <p:cNvSpPr/>
            <p:nvPr/>
          </p:nvSpPr>
          <p:spPr>
            <a:xfrm>
              <a:off x="4555014" y="9124044"/>
              <a:ext cx="39146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9" name="Connecteur droit 1028">
            <a:extLst>
              <a:ext uri="{FF2B5EF4-FFF2-40B4-BE49-F238E27FC236}">
                <a16:creationId xmlns:a16="http://schemas.microsoft.com/office/drawing/2014/main" id="{8D7D6E76-58CD-3681-5F31-DAB8B2FAC48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8243396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Image 1043">
            <a:extLst>
              <a:ext uri="{FF2B5EF4-FFF2-40B4-BE49-F238E27FC236}">
                <a16:creationId xmlns:a16="http://schemas.microsoft.com/office/drawing/2014/main" id="{2E9D6EF2-0835-324C-F5B9-53EE396F3A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32013" y="3810904"/>
            <a:ext cx="1027205" cy="923330"/>
          </a:xfrm>
          <a:prstGeom prst="rect">
            <a:avLst/>
          </a:prstGeom>
        </p:spPr>
      </p:pic>
      <p:pic>
        <p:nvPicPr>
          <p:cNvPr id="1046" name="Image 1045">
            <a:extLst>
              <a:ext uri="{FF2B5EF4-FFF2-40B4-BE49-F238E27FC236}">
                <a16:creationId xmlns:a16="http://schemas.microsoft.com/office/drawing/2014/main" id="{7347A02B-D3C3-902E-0ECA-A9AFA15EA9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11093842" y="3789449"/>
            <a:ext cx="1105754" cy="1001000"/>
          </a:xfrm>
          <a:prstGeom prst="rect">
            <a:avLst/>
          </a:prstGeom>
        </p:spPr>
      </p:pic>
      <p:sp>
        <p:nvSpPr>
          <p:cNvPr id="1049" name="ZoneTexte 1048">
            <a:extLst>
              <a:ext uri="{FF2B5EF4-FFF2-40B4-BE49-F238E27FC236}">
                <a16:creationId xmlns:a16="http://schemas.microsoft.com/office/drawing/2014/main" id="{982CCB36-514D-9CCE-6D08-DCE100A92847}"/>
              </a:ext>
            </a:extLst>
          </p:cNvPr>
          <p:cNvSpPr txBox="1"/>
          <p:nvPr/>
        </p:nvSpPr>
        <p:spPr>
          <a:xfrm>
            <a:off x="17332131" y="1621263"/>
            <a:ext cx="1013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&gt;1 min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50" name="ZoneTexte 1049">
            <a:extLst>
              <a:ext uri="{FF2B5EF4-FFF2-40B4-BE49-F238E27FC236}">
                <a16:creationId xmlns:a16="http://schemas.microsoft.com/office/drawing/2014/main" id="{D3F4CAE2-F066-75BE-56AD-A220C84C2B9E}"/>
              </a:ext>
            </a:extLst>
          </p:cNvPr>
          <p:cNvSpPr txBox="1"/>
          <p:nvPr/>
        </p:nvSpPr>
        <p:spPr>
          <a:xfrm>
            <a:off x="17399131" y="2350414"/>
            <a:ext cx="81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3 sec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1" name="ZoneTexte 1050">
            <a:extLst>
              <a:ext uri="{FF2B5EF4-FFF2-40B4-BE49-F238E27FC236}">
                <a16:creationId xmlns:a16="http://schemas.microsoft.com/office/drawing/2014/main" id="{5D3E6BB6-869D-9B3D-909E-6731B8090975}"/>
              </a:ext>
            </a:extLst>
          </p:cNvPr>
          <p:cNvSpPr txBox="1"/>
          <p:nvPr/>
        </p:nvSpPr>
        <p:spPr>
          <a:xfrm>
            <a:off x="17369890" y="3082146"/>
            <a:ext cx="79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10 sec </a:t>
            </a:r>
            <a:endParaRPr lang="en-US" dirty="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C5E89E2F-1E0A-F677-A7FE-61BF53D8F82E}"/>
              </a:ext>
            </a:extLst>
          </p:cNvPr>
          <p:cNvSpPr txBox="1"/>
          <p:nvPr/>
        </p:nvSpPr>
        <p:spPr>
          <a:xfrm>
            <a:off x="17405258" y="835142"/>
            <a:ext cx="681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Délai info :</a:t>
            </a:r>
            <a:endParaRPr lang="en-US" dirty="0"/>
          </a:p>
        </p:txBody>
      </p:sp>
      <p:pic>
        <p:nvPicPr>
          <p:cNvPr id="3" name="Image 2">
            <a:hlinkClick r:id="rId25"/>
            <a:extLst>
              <a:ext uri="{FF2B5EF4-FFF2-40B4-BE49-F238E27FC236}">
                <a16:creationId xmlns:a16="http://schemas.microsoft.com/office/drawing/2014/main" id="{AFB23E97-0EFE-7F80-9594-CA8BC6FCF6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1511" y="10275019"/>
            <a:ext cx="1073107" cy="107310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DA48E8AA-0A89-B589-0076-0568708C834D}"/>
              </a:ext>
            </a:extLst>
          </p:cNvPr>
          <p:cNvGrpSpPr/>
          <p:nvPr/>
        </p:nvGrpSpPr>
        <p:grpSpPr>
          <a:xfrm>
            <a:off x="6692991" y="2232970"/>
            <a:ext cx="1211757" cy="1435693"/>
            <a:chOff x="6618460" y="2232463"/>
            <a:chExt cx="1265380" cy="1499226"/>
          </a:xfrm>
        </p:grpSpPr>
        <p:pic>
          <p:nvPicPr>
            <p:cNvPr id="2" name="Google Shape;139;p5">
              <a:extLst>
                <a:ext uri="{FF2B5EF4-FFF2-40B4-BE49-F238E27FC236}">
                  <a16:creationId xmlns:a16="http://schemas.microsoft.com/office/drawing/2014/main" id="{59D3DAC7-8277-C9AC-5502-76C4671EA743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 l="11751" t="22829" r="45641" b="9864"/>
            <a:stretch/>
          </p:blipFill>
          <p:spPr>
            <a:xfrm>
              <a:off x="6618460" y="2232463"/>
              <a:ext cx="1265380" cy="14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5">
              <a:extLst>
                <a:ext uri="{FF2B5EF4-FFF2-40B4-BE49-F238E27FC236}">
                  <a16:creationId xmlns:a16="http://schemas.microsoft.com/office/drawing/2014/main" id="{9E8DEA7D-D7FB-1440-551B-90D0880D0631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 l="48592" t="49279" r="45641" b="30093"/>
            <a:stretch/>
          </p:blipFill>
          <p:spPr>
            <a:xfrm>
              <a:off x="7712561" y="3266812"/>
              <a:ext cx="171279" cy="459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A6BEE88-B65A-2694-6A1A-E352EFF0C65A}"/>
              </a:ext>
            </a:extLst>
          </p:cNvPr>
          <p:cNvSpPr txBox="1"/>
          <p:nvPr/>
        </p:nvSpPr>
        <p:spPr>
          <a:xfrm>
            <a:off x="16619323" y="12932553"/>
            <a:ext cx="925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✔️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BF8B5E-3D75-0DFE-BE70-9802C6AD70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503" y="9741683"/>
            <a:ext cx="448956" cy="448955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2A4BEE71-290A-DD22-1ABF-F43D8FF821C6}"/>
              </a:ext>
            </a:extLst>
          </p:cNvPr>
          <p:cNvGrpSpPr/>
          <p:nvPr/>
        </p:nvGrpSpPr>
        <p:grpSpPr>
          <a:xfrm>
            <a:off x="15142856" y="9731151"/>
            <a:ext cx="494513" cy="477315"/>
            <a:chOff x="7757577" y="1262252"/>
            <a:chExt cx="1090015" cy="1090015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21362EC-B406-C607-C0A5-2F1B2397C8D5}"/>
                </a:ext>
              </a:extLst>
            </p:cNvPr>
            <p:cNvSpPr/>
            <p:nvPr/>
          </p:nvSpPr>
          <p:spPr>
            <a:xfrm>
              <a:off x="7840611" y="1347511"/>
              <a:ext cx="923948" cy="936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478859E9-C301-F861-B971-95D407A43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577" y="126225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6C9F2D95-9142-5925-1E21-34E265DA4459}"/>
              </a:ext>
            </a:extLst>
          </p:cNvPr>
          <p:cNvSpPr txBox="1"/>
          <p:nvPr/>
        </p:nvSpPr>
        <p:spPr>
          <a:xfrm>
            <a:off x="15574153" y="9803897"/>
            <a:ext cx="84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et/ou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4F9DBE1-8D63-6D3E-59CD-0573C76D24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375" b="88542" l="2676" r="94983">
                        <a14:foregroundMark x1="9365" y1="25000" x2="5351" y2="52083"/>
                        <a14:foregroundMark x1="16388" y1="11458" x2="12040" y2="13542"/>
                        <a14:foregroundMark x1="4348" y1="43750" x2="2676" y2="57292"/>
                        <a14:foregroundMark x1="10033" y1="84375" x2="17057" y2="85417"/>
                        <a14:foregroundMark x1="18729" y1="83333" x2="14381" y2="89583"/>
                        <a14:foregroundMark x1="17057" y1="41667" x2="17057" y2="41667"/>
                        <a14:foregroundMark x1="16722" y1="57292" x2="16722" y2="57292"/>
                        <a14:foregroundMark x1="42809" y1="50000" x2="42809" y2="50000"/>
                        <a14:foregroundMark x1="42475" y1="47917" x2="42475" y2="59375"/>
                        <a14:foregroundMark x1="47826" y1="48958" x2="47826" y2="60417"/>
                        <a14:foregroundMark x1="53846" y1="45833" x2="53512" y2="59375"/>
                        <a14:foregroundMark x1="66890" y1="45833" x2="63880" y2="46875"/>
                        <a14:foregroundMark x1="73579" y1="46875" x2="71906" y2="53125"/>
                        <a14:foregroundMark x1="84950" y1="46875" x2="84950" y2="55208"/>
                        <a14:foregroundMark x1="85953" y1="30208" x2="84615" y2="34375"/>
                        <a14:foregroundMark x1="89967" y1="55208" x2="88963" y2="66667"/>
                        <a14:foregroundMark x1="90635" y1="45833" x2="89632" y2="53125"/>
                        <a14:foregroundMark x1="94314" y1="45833" x2="94983" y2="52083"/>
                        <a14:foregroundMark x1="50167" y1="30208" x2="49164" y2="32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8066" y="7421932"/>
            <a:ext cx="1551983" cy="49829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4321924-D56F-2A7A-FF3A-A19521F441CB}"/>
              </a:ext>
            </a:extLst>
          </p:cNvPr>
          <p:cNvSpPr txBox="1"/>
          <p:nvPr/>
        </p:nvSpPr>
        <p:spPr>
          <a:xfrm>
            <a:off x="16976769" y="7787330"/>
            <a:ext cx="58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5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CD003EA-DD4B-B2F4-516A-8975D83AE19E}"/>
              </a:ext>
            </a:extLst>
          </p:cNvPr>
          <p:cNvGrpSpPr/>
          <p:nvPr/>
        </p:nvGrpSpPr>
        <p:grpSpPr>
          <a:xfrm>
            <a:off x="826348" y="834391"/>
            <a:ext cx="5401993" cy="10237099"/>
            <a:chOff x="804048" y="-124611"/>
            <a:chExt cx="5401993" cy="1023709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312B6D-EBC5-721A-F64D-C3B11AE721A9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et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995C51C-192B-7194-F8DC-3E13CCAA5287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627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b="1" dirty="0"/>
                <a:t>Arrêter d'engraisser les banques :</a:t>
              </a:r>
              <a:endParaRPr lang="fr-FR" sz="2500" dirty="0"/>
            </a:p>
            <a:p>
              <a:r>
                <a:rPr lang="fr-FR" sz="2500" dirty="0"/>
                <a:t>       Payez moins de frais </a:t>
              </a:r>
              <a:r>
                <a:rPr lang="fr-FR" sz="2500" b="1" dirty="0"/>
                <a:t>: </a:t>
              </a:r>
              <a:r>
                <a:rPr lang="fr-FR" sz="2400" b="1" dirty="0">
                  <a:sym typeface="Wingdings" panose="05000000000000000000" pitchFamily="2" charset="2"/>
                </a:rPr>
                <a:t>1 centime d'€ </a:t>
              </a:r>
              <a:r>
                <a:rPr lang="fr-FR" sz="2400" dirty="0">
                  <a:sym typeface="Wingdings" panose="05000000000000000000" pitchFamily="2" charset="2"/>
                </a:rPr>
                <a:t>	</a:t>
              </a:r>
              <a:r>
                <a:rPr lang="fr-FR" sz="2000" dirty="0">
                  <a:sym typeface="Wingdings" panose="05000000000000000000" pitchFamily="2" charset="2"/>
                </a:rPr>
                <a:t>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600" dirty="0"/>
                <a:t>Trésorerie qui a pris </a:t>
              </a: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+90%/an</a:t>
              </a:r>
              <a:br>
                <a:rPr lang="fr-FR" sz="2600" b="1" dirty="0"/>
              </a:b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en moyenne </a:t>
              </a:r>
              <a:r>
                <a:rPr lang="fr-FR" sz="2600" dirty="0"/>
                <a:t>historiquement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Finie la CB, fini le terminal bancaire</a:t>
              </a:r>
            </a:p>
            <a:p>
              <a:r>
                <a:rPr lang="fr-FR" sz="2500" b="1" dirty="0"/>
                <a:t>	</a:t>
              </a:r>
              <a:r>
                <a:rPr lang="fr-FR" sz="2500" b="1" dirty="0">
                  <a:solidFill>
                    <a:schemeClr val="accent6">
                      <a:lumMod val="50000"/>
                    </a:schemeClr>
                  </a:solidFill>
                </a:rPr>
                <a:t>Direct</a:t>
              </a:r>
              <a:r>
                <a:rPr lang="fr-FR" sz="2500" dirty="0"/>
                <a:t> entre vos 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Devenez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9DF636A-5CBA-8CF0-3883-B3A476E06465}"/>
              </a:ext>
            </a:extLst>
          </p:cNvPr>
          <p:cNvGrpSpPr/>
          <p:nvPr/>
        </p:nvGrpSpPr>
        <p:grpSpPr>
          <a:xfrm>
            <a:off x="4270000" y="3858157"/>
            <a:ext cx="1782500" cy="984451"/>
            <a:chOff x="5006948" y="2930779"/>
            <a:chExt cx="1437182" cy="79373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2A81DBF-9C59-4B3A-B0AD-8B5B4293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5CCA952-3667-46FB-7B59-4B59C1C4ED01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3CFB88E3-E873-ECB5-FEB0-02919009865C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C5CEAB12-FE46-E149-0E9D-D2C4E6E408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A9E72386-A5A2-C7F7-153F-9B07870E7F89}"/>
              </a:ext>
            </a:extLst>
          </p:cNvPr>
          <p:cNvSpPr txBox="1"/>
          <p:nvPr/>
        </p:nvSpPr>
        <p:spPr>
          <a:xfrm>
            <a:off x="734077" y="10989112"/>
            <a:ext cx="368199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➡️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Pas un conseil en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invest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2024</a:t>
            </a:r>
            <a:endParaRPr lang="en-US" sz="16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C2ABB9E-ED14-D6E7-EA04-F56483F05589}"/>
              </a:ext>
            </a:extLst>
          </p:cNvPr>
          <p:cNvSpPr/>
          <p:nvPr/>
        </p:nvSpPr>
        <p:spPr>
          <a:xfrm>
            <a:off x="664262" y="586090"/>
            <a:ext cx="5608684" cy="12581270"/>
          </a:xfrm>
          <a:prstGeom prst="roundRect">
            <a:avLst>
              <a:gd name="adj" fmla="val 484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83E4CA0-694F-A41B-0E7A-753EAAB74EF8}"/>
              </a:ext>
            </a:extLst>
          </p:cNvPr>
          <p:cNvGrpSpPr/>
          <p:nvPr/>
        </p:nvGrpSpPr>
        <p:grpSpPr>
          <a:xfrm>
            <a:off x="3841453" y="11171907"/>
            <a:ext cx="2455326" cy="1873211"/>
            <a:chOff x="3975148" y="11003892"/>
            <a:chExt cx="2455326" cy="187321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1CAA1AD-4929-280C-851D-9DBE3678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2171" y="11003892"/>
              <a:ext cx="1457325" cy="146685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CA571E6-32E4-BDAE-1224-AB3F5EFC4A0C}"/>
                </a:ext>
              </a:extLst>
            </p:cNvPr>
            <p:cNvSpPr txBox="1"/>
            <p:nvPr/>
          </p:nvSpPr>
          <p:spPr>
            <a:xfrm>
              <a:off x="3975148" y="12523160"/>
              <a:ext cx="245532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700" dirty="0"/>
                <a:t>linktr.ee/SortieDeBanque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A734E911-33D0-4AB4-3E28-6B3B47E97E82}"/>
              </a:ext>
            </a:extLst>
          </p:cNvPr>
          <p:cNvGrpSpPr/>
          <p:nvPr/>
        </p:nvGrpSpPr>
        <p:grpSpPr>
          <a:xfrm>
            <a:off x="6592322" y="834391"/>
            <a:ext cx="5401993" cy="10237099"/>
            <a:chOff x="804048" y="-124611"/>
            <a:chExt cx="5401993" cy="10237099"/>
          </a:xfrm>
        </p:grpSpPr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3D2E8F4E-57AA-938D-E544-7A40A784B176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et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B0644FF-1B2D-DD43-E0F1-EA6BB3F930BA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627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b="1" dirty="0"/>
                <a:t>Arrêter d'engraisser les banques :</a:t>
              </a:r>
              <a:endParaRPr lang="fr-FR" sz="2500" dirty="0"/>
            </a:p>
            <a:p>
              <a:r>
                <a:rPr lang="fr-FR" sz="2500" dirty="0"/>
                <a:t>       Payez moins de frais </a:t>
              </a:r>
              <a:r>
                <a:rPr lang="fr-FR" sz="2500" b="1" dirty="0"/>
                <a:t>: </a:t>
              </a:r>
              <a:r>
                <a:rPr lang="fr-FR" sz="2400" b="1" dirty="0">
                  <a:sym typeface="Wingdings" panose="05000000000000000000" pitchFamily="2" charset="2"/>
                </a:rPr>
                <a:t>1 centime d'€ </a:t>
              </a:r>
              <a:r>
                <a:rPr lang="fr-FR" sz="2400" dirty="0">
                  <a:sym typeface="Wingdings" panose="05000000000000000000" pitchFamily="2" charset="2"/>
                </a:rPr>
                <a:t>	</a:t>
              </a:r>
              <a:r>
                <a:rPr lang="fr-FR" sz="2000" dirty="0">
                  <a:sym typeface="Wingdings" panose="05000000000000000000" pitchFamily="2" charset="2"/>
                </a:rPr>
                <a:t>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600" dirty="0"/>
                <a:t>Trésorerie qui a pris </a:t>
              </a: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+90%/an</a:t>
              </a:r>
              <a:br>
                <a:rPr lang="fr-FR" sz="2600" b="1" dirty="0"/>
              </a:b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en moyenne </a:t>
              </a:r>
              <a:r>
                <a:rPr lang="fr-FR" sz="2600" dirty="0"/>
                <a:t>historiquement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Finie la CB, fini le terminal bancaire</a:t>
              </a:r>
            </a:p>
            <a:p>
              <a:r>
                <a:rPr lang="fr-FR" sz="2500" b="1" dirty="0"/>
                <a:t>	</a:t>
              </a:r>
              <a:r>
                <a:rPr lang="fr-FR" sz="2500" b="1" dirty="0">
                  <a:solidFill>
                    <a:schemeClr val="accent6">
                      <a:lumMod val="50000"/>
                    </a:schemeClr>
                  </a:solidFill>
                </a:rPr>
                <a:t>Direct</a:t>
              </a:r>
              <a:r>
                <a:rPr lang="fr-FR" sz="2500" dirty="0"/>
                <a:t> entre vos 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Devenez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628E8498-8ED4-B559-8A96-6C5A69026E71}"/>
              </a:ext>
            </a:extLst>
          </p:cNvPr>
          <p:cNvGrpSpPr/>
          <p:nvPr/>
        </p:nvGrpSpPr>
        <p:grpSpPr>
          <a:xfrm>
            <a:off x="10035973" y="3856026"/>
            <a:ext cx="1786357" cy="986582"/>
            <a:chOff x="5006948" y="2930779"/>
            <a:chExt cx="1437182" cy="793737"/>
          </a:xfrm>
        </p:grpSpPr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7CBF03C2-050B-F395-CAC7-A60BDB2CD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A77E8761-9413-29FE-247D-42609D714CCC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123C5DB5-0685-AA77-89AD-5E064EA2150E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B8DE9B62-8105-8B84-E780-837CEE9AF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E1864076-875C-960C-06AD-32D6ABC71913}"/>
              </a:ext>
            </a:extLst>
          </p:cNvPr>
          <p:cNvSpPr txBox="1"/>
          <p:nvPr/>
        </p:nvSpPr>
        <p:spPr>
          <a:xfrm>
            <a:off x="6500051" y="10989112"/>
            <a:ext cx="368199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➡️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Pas un conseil en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invest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2024</a:t>
            </a:r>
            <a:endParaRPr lang="en-US" sz="16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FA0BA5E-729C-9C57-8A87-A908B3514CFA}"/>
              </a:ext>
            </a:extLst>
          </p:cNvPr>
          <p:cNvSpPr/>
          <p:nvPr/>
        </p:nvSpPr>
        <p:spPr>
          <a:xfrm>
            <a:off x="6430236" y="586090"/>
            <a:ext cx="5608684" cy="12581270"/>
          </a:xfrm>
          <a:prstGeom prst="roundRect">
            <a:avLst>
              <a:gd name="adj" fmla="val 484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52BB06A-2C7E-0907-C18E-09A18542B415}"/>
              </a:ext>
            </a:extLst>
          </p:cNvPr>
          <p:cNvGrpSpPr/>
          <p:nvPr/>
        </p:nvGrpSpPr>
        <p:grpSpPr>
          <a:xfrm>
            <a:off x="9607427" y="11171907"/>
            <a:ext cx="2455326" cy="1873211"/>
            <a:chOff x="3975148" y="11003892"/>
            <a:chExt cx="2455326" cy="1873211"/>
          </a:xfrm>
        </p:grpSpPr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5C06365C-915F-E27B-4533-B43B93692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2171" y="11003892"/>
              <a:ext cx="1457325" cy="1466850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1F527B8B-C41F-9B19-C83E-4EC6C15104AB}"/>
                </a:ext>
              </a:extLst>
            </p:cNvPr>
            <p:cNvSpPr txBox="1"/>
            <p:nvPr/>
          </p:nvSpPr>
          <p:spPr>
            <a:xfrm>
              <a:off x="3975148" y="12523160"/>
              <a:ext cx="245532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700" dirty="0"/>
                <a:t>linktr.ee/SortieDeBanque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39DEFCEA-D81F-8FD8-C223-D1B0D9DC1E1D}"/>
              </a:ext>
            </a:extLst>
          </p:cNvPr>
          <p:cNvGrpSpPr/>
          <p:nvPr/>
        </p:nvGrpSpPr>
        <p:grpSpPr>
          <a:xfrm>
            <a:off x="12339401" y="834391"/>
            <a:ext cx="5401993" cy="10237099"/>
            <a:chOff x="804048" y="-124611"/>
            <a:chExt cx="5401993" cy="10237099"/>
          </a:xfrm>
        </p:grpSpPr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F47DA6FC-3D63-9380-7316-79BD6D7AAB96}"/>
                </a:ext>
              </a:extLst>
            </p:cNvPr>
            <p:cNvSpPr txBox="1"/>
            <p:nvPr/>
          </p:nvSpPr>
          <p:spPr>
            <a:xfrm>
              <a:off x="1016196" y="-124611"/>
              <a:ext cx="4694627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/>
                <a:t>Commerçants &amp; Artisans</a:t>
              </a:r>
            </a:p>
            <a:p>
              <a:endParaRPr lang="fr-FR" sz="2800" dirty="0"/>
            </a:p>
            <a:p>
              <a:pPr algn="ctr"/>
              <a:r>
                <a:rPr lang="fr-FR" sz="2800" dirty="0"/>
                <a:t>Accepter </a:t>
              </a:r>
              <a:r>
                <a:rPr lang="fr-FR" sz="2800" b="1" dirty="0"/>
                <a:t>Bitcoin</a:t>
              </a:r>
              <a:r>
                <a:rPr lang="fr-FR" sz="2800" dirty="0"/>
                <a:t> et </a:t>
              </a:r>
              <a:r>
                <a:rPr lang="fr-FR" sz="2800" b="1" dirty="0"/>
                <a:t>Monero</a:t>
              </a:r>
              <a:r>
                <a:rPr lang="fr-FR" sz="2800" dirty="0"/>
                <a:t>, c'est jouer la carte des entreprises engagées !</a:t>
              </a:r>
              <a:endParaRPr lang="fr-FR" sz="2400" dirty="0"/>
            </a:p>
            <a:p>
              <a:endParaRPr lang="fr-FR" sz="2400" dirty="0"/>
            </a:p>
            <a:p>
              <a:r>
                <a:rPr lang="fr-FR" sz="2800" dirty="0"/>
                <a:t>Vous souhaitez : 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9A512E1D-4CD6-969D-6C07-D571FD9EDDCE}"/>
                </a:ext>
              </a:extLst>
            </p:cNvPr>
            <p:cNvSpPr txBox="1"/>
            <p:nvPr/>
          </p:nvSpPr>
          <p:spPr>
            <a:xfrm>
              <a:off x="804048" y="3833846"/>
              <a:ext cx="5401993" cy="627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b="1" dirty="0"/>
                <a:t>Arrêter d'engraisser les banques :</a:t>
              </a:r>
              <a:endParaRPr lang="fr-FR" sz="2500" dirty="0"/>
            </a:p>
            <a:p>
              <a:r>
                <a:rPr lang="fr-FR" sz="2500" dirty="0"/>
                <a:t>       Payez moins de frais </a:t>
              </a:r>
              <a:r>
                <a:rPr lang="fr-FR" sz="2500" b="1" dirty="0"/>
                <a:t>: </a:t>
              </a:r>
              <a:r>
                <a:rPr lang="fr-FR" sz="2400" b="1" dirty="0">
                  <a:sym typeface="Wingdings" panose="05000000000000000000" pitchFamily="2" charset="2"/>
                </a:rPr>
                <a:t>1 centime d'€ </a:t>
              </a:r>
              <a:r>
                <a:rPr lang="fr-FR" sz="2400" dirty="0">
                  <a:sym typeface="Wingdings" panose="05000000000000000000" pitchFamily="2" charset="2"/>
                </a:rPr>
                <a:t>	</a:t>
              </a:r>
              <a:r>
                <a:rPr lang="fr-FR" sz="2000" dirty="0">
                  <a:sym typeface="Wingdings" panose="05000000000000000000" pitchFamily="2" charset="2"/>
                </a:rPr>
                <a:t>plutôt que 0,5 à 2% de frais ! </a:t>
              </a:r>
              <a:endParaRPr lang="fr-FR" sz="2000" dirty="0"/>
            </a:p>
            <a:p>
              <a:pPr marL="342900" indent="-342900">
                <a:buFontTx/>
                <a:buChar char="-"/>
              </a:pPr>
              <a:endParaRPr lang="fr-FR" sz="2000" dirty="0"/>
            </a:p>
            <a:p>
              <a:pPr marL="457200" marR="0" lvl="0" indent="-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Gagner une </a:t>
              </a: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nouvelle clientèle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	10% des Fr. possèdent de la cryptomonnaie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600" dirty="0"/>
                <a:t>Trésorerie qui a pris </a:t>
              </a: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+90%/an</a:t>
              </a:r>
              <a:br>
                <a:rPr lang="fr-FR" sz="2600" b="1" dirty="0"/>
              </a:br>
              <a:r>
                <a:rPr lang="fr-FR" sz="2600" b="1" dirty="0">
                  <a:solidFill>
                    <a:schemeClr val="accent6">
                      <a:lumMod val="50000"/>
                    </a:schemeClr>
                  </a:solidFill>
                </a:rPr>
                <a:t>en moyenne </a:t>
              </a:r>
              <a:r>
                <a:rPr lang="fr-FR" sz="2600" dirty="0"/>
                <a:t>historiquement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Finie la CB, fini le terminal bancaire</a:t>
              </a:r>
            </a:p>
            <a:p>
              <a:r>
                <a:rPr lang="fr-FR" sz="2500" b="1" dirty="0"/>
                <a:t>	</a:t>
              </a:r>
              <a:r>
                <a:rPr lang="fr-FR" sz="2500" b="1" dirty="0">
                  <a:solidFill>
                    <a:schemeClr val="accent6">
                      <a:lumMod val="50000"/>
                    </a:schemeClr>
                  </a:solidFill>
                </a:rPr>
                <a:t>Direct</a:t>
              </a:r>
              <a:r>
                <a:rPr lang="fr-FR" sz="2500" dirty="0"/>
                <a:t> entre vos clients et vous. </a:t>
              </a:r>
            </a:p>
            <a:p>
              <a:r>
                <a:rPr lang="fr-FR" sz="2000" dirty="0"/>
                <a:t>        En toute légalité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500" dirty="0"/>
                <a:t>Devenez </a:t>
              </a:r>
              <a:r>
                <a:rPr lang="fr-FR" sz="2500" b="1" dirty="0"/>
                <a:t>commerçant solidaire</a:t>
              </a:r>
            </a:p>
            <a:p>
              <a:r>
                <a:rPr lang="fr-FR" sz="2000" dirty="0">
                  <a:sym typeface="Wingdings" panose="05000000000000000000" pitchFamily="2" charset="2"/>
                </a:rPr>
                <a:t>	</a:t>
              </a:r>
              <a:r>
                <a:rPr lang="fr-FR" sz="2000" dirty="0"/>
                <a:t>10 000+ dans le monde, voir </a:t>
              </a:r>
              <a:r>
                <a:rPr lang="fr-FR" sz="2000" u="sng" dirty="0"/>
                <a:t>btcmap.org/</a:t>
              </a:r>
              <a:r>
                <a:rPr lang="fr-FR" sz="2000" u="sng" dirty="0" err="1"/>
                <a:t>map</a:t>
              </a:r>
              <a:endParaRPr lang="fr-FR" sz="1400" u="sng" dirty="0"/>
            </a:p>
            <a:p>
              <a:endParaRPr lang="fr-FR" sz="2000" dirty="0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A8851ACF-E2D0-4076-2465-EB23F2374546}"/>
              </a:ext>
            </a:extLst>
          </p:cNvPr>
          <p:cNvGrpSpPr/>
          <p:nvPr/>
        </p:nvGrpSpPr>
        <p:grpSpPr>
          <a:xfrm>
            <a:off x="15783053" y="3856026"/>
            <a:ext cx="1786358" cy="986582"/>
            <a:chOff x="5006948" y="2930779"/>
            <a:chExt cx="1437182" cy="793737"/>
          </a:xfrm>
        </p:grpSpPr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DC167C6C-6EF2-F993-3695-6A5543B9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948" y="2963834"/>
              <a:ext cx="721376" cy="721374"/>
            </a:xfrm>
            <a:prstGeom prst="rect">
              <a:avLst/>
            </a:prstGeom>
          </p:spPr>
        </p:pic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19600627-9437-C4C7-3D75-E8EBABC807B0}"/>
                </a:ext>
              </a:extLst>
            </p:cNvPr>
            <p:cNvGrpSpPr/>
            <p:nvPr/>
          </p:nvGrpSpPr>
          <p:grpSpPr>
            <a:xfrm>
              <a:off x="5621793" y="2930779"/>
              <a:ext cx="822337" cy="793737"/>
              <a:chOff x="7757577" y="1262252"/>
              <a:chExt cx="1090015" cy="10900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630AAAF5-B0A7-28EB-C5D7-6D3412844B39}"/>
                  </a:ext>
                </a:extLst>
              </p:cNvPr>
              <p:cNvSpPr/>
              <p:nvPr/>
            </p:nvSpPr>
            <p:spPr>
              <a:xfrm>
                <a:off x="7840611" y="1347511"/>
                <a:ext cx="923948" cy="93600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2" descr="Logo, logos, monero icon - Free download on Iconfinder">
                <a:extLst>
                  <a:ext uri="{FF2B5EF4-FFF2-40B4-BE49-F238E27FC236}">
                    <a16:creationId xmlns:a16="http://schemas.microsoft.com/office/drawing/2014/main" id="{10D0EAC6-93C7-5DC1-E616-3A5B9D5CE8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577" y="1262252"/>
                <a:ext cx="1090015" cy="109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934099E5-D230-6203-2F1F-CDF805CD19BF}"/>
              </a:ext>
            </a:extLst>
          </p:cNvPr>
          <p:cNvSpPr txBox="1"/>
          <p:nvPr/>
        </p:nvSpPr>
        <p:spPr>
          <a:xfrm>
            <a:off x="12247130" y="10989112"/>
            <a:ext cx="368199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 d'infos : voir flyer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/Telegram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fr-FR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lang="fr-FR" sz="2400" b="1" dirty="0" err="1">
                <a:solidFill>
                  <a:prstClr val="black"/>
                </a:solidFill>
                <a:latin typeface="Calibri" panose="020F0502020204030204"/>
              </a:rPr>
              <a:t>SortieDeBanque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➡️</a:t>
            </a:r>
            <a:br>
              <a:rPr lang="fr-FR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citoyens bénévoles)</a:t>
            </a:r>
            <a:r>
              <a:rPr lang="fr-F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/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Pas un conseil en </a:t>
            </a:r>
            <a:r>
              <a:rPr lang="fr-FR" dirty="0" err="1">
                <a:solidFill>
                  <a:prstClr val="black"/>
                </a:solidFill>
                <a:latin typeface="Calibri" panose="020F0502020204030204"/>
              </a:rPr>
              <a:t>invest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Mai 2024</a:t>
            </a:r>
            <a:endParaRPr lang="en-US" sz="1600" dirty="0"/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8420A596-39C7-8FCF-24FB-FABE661AB2C3}"/>
              </a:ext>
            </a:extLst>
          </p:cNvPr>
          <p:cNvSpPr/>
          <p:nvPr/>
        </p:nvSpPr>
        <p:spPr>
          <a:xfrm>
            <a:off x="12177315" y="586090"/>
            <a:ext cx="5608684" cy="12581270"/>
          </a:xfrm>
          <a:prstGeom prst="roundRect">
            <a:avLst>
              <a:gd name="adj" fmla="val 484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16D052B-AFF1-B03E-8B2E-9085765756C9}"/>
              </a:ext>
            </a:extLst>
          </p:cNvPr>
          <p:cNvGrpSpPr/>
          <p:nvPr/>
        </p:nvGrpSpPr>
        <p:grpSpPr>
          <a:xfrm>
            <a:off x="15354506" y="11171907"/>
            <a:ext cx="2455326" cy="1873211"/>
            <a:chOff x="3975148" y="11003892"/>
            <a:chExt cx="2455326" cy="1873211"/>
          </a:xfrm>
        </p:grpSpPr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E4E460D1-BA26-23EF-C808-F99551A36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2171" y="11003892"/>
              <a:ext cx="1457325" cy="1466850"/>
            </a:xfrm>
            <a:prstGeom prst="rect">
              <a:avLst/>
            </a:prstGeom>
          </p:spPr>
        </p:pic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E34144A8-1598-51EA-CD98-18575907A10D}"/>
                </a:ext>
              </a:extLst>
            </p:cNvPr>
            <p:cNvSpPr txBox="1"/>
            <p:nvPr/>
          </p:nvSpPr>
          <p:spPr>
            <a:xfrm>
              <a:off x="3975148" y="12523160"/>
              <a:ext cx="245532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700" dirty="0"/>
                <a:t>linktr.ee/SortieDeBanque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8217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30595</TotalTime>
  <Words>1222</Words>
  <Application>Microsoft Office PowerPoint</Application>
  <PresentationFormat>Personnalisé</PresentationFormat>
  <Paragraphs>187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best best</cp:lastModifiedBy>
  <cp:revision>153</cp:revision>
  <cp:lastPrinted>2024-04-14T18:06:11Z</cp:lastPrinted>
  <dcterms:created xsi:type="dcterms:W3CDTF">2024-01-12T18:36:55Z</dcterms:created>
  <dcterms:modified xsi:type="dcterms:W3CDTF">2024-06-06T14:01:36Z</dcterms:modified>
</cp:coreProperties>
</file>